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25"/>
  </p:notesMasterIdLst>
  <p:sldIdLst>
    <p:sldId id="256" r:id="rId2"/>
    <p:sldId id="257" r:id="rId3"/>
    <p:sldId id="285" r:id="rId4"/>
    <p:sldId id="287" r:id="rId5"/>
    <p:sldId id="289" r:id="rId6"/>
    <p:sldId id="286" r:id="rId7"/>
    <p:sldId id="291" r:id="rId8"/>
    <p:sldId id="288" r:id="rId9"/>
    <p:sldId id="271" r:id="rId10"/>
    <p:sldId id="290" r:id="rId11"/>
    <p:sldId id="276" r:id="rId12"/>
    <p:sldId id="272" r:id="rId13"/>
    <p:sldId id="277" r:id="rId14"/>
    <p:sldId id="278" r:id="rId15"/>
    <p:sldId id="279" r:id="rId16"/>
    <p:sldId id="275" r:id="rId17"/>
    <p:sldId id="273" r:id="rId18"/>
    <p:sldId id="274" r:id="rId19"/>
    <p:sldId id="280" r:id="rId20"/>
    <p:sldId id="281" r:id="rId21"/>
    <p:sldId id="282" r:id="rId22"/>
    <p:sldId id="284" r:id="rId23"/>
    <p:sldId id="283" r:id="rId24"/>
  </p:sldIdLst>
  <p:sldSz cx="9144000" cy="5143500" type="screen16x9"/>
  <p:notesSz cx="6858000" cy="9144000"/>
  <p:embeddedFontLst>
    <p:embeddedFont>
      <p:font typeface="Doppio One" panose="020B0604020202020204" charset="0"/>
      <p:regular r:id="rId26"/>
    </p:embeddedFont>
    <p:embeddedFont>
      <p:font typeface="Syncopate" panose="020B0604020202020204" charset="0"/>
      <p:regular r:id="rId27"/>
      <p:bold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43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24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121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457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4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67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1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40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09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2840054"/>
            <a:ext cx="7772400" cy="784738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5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5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6" cy="3725681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26" cy="3725681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5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5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5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</a:defRPr>
            </a:lvl1pPr>
            <a:lvl2pPr lvl="1" algn="r">
              <a:buNone/>
              <a:defRPr sz="1300">
                <a:solidFill>
                  <a:schemeClr val="dk1"/>
                </a:solidFill>
              </a:defRPr>
            </a:lvl2pPr>
            <a:lvl3pPr lvl="2" algn="r">
              <a:buNone/>
              <a:defRPr sz="1300">
                <a:solidFill>
                  <a:schemeClr val="dk1"/>
                </a:solidFill>
              </a:defRPr>
            </a:lvl3pPr>
            <a:lvl4pPr lvl="3" algn="r">
              <a:buNone/>
              <a:defRPr sz="1300">
                <a:solidFill>
                  <a:schemeClr val="dk1"/>
                </a:solidFill>
              </a:defRPr>
            </a:lvl4pPr>
            <a:lvl5pPr lvl="4" algn="r">
              <a:buNone/>
              <a:defRPr sz="1300">
                <a:solidFill>
                  <a:schemeClr val="dk1"/>
                </a:solidFill>
              </a:defRPr>
            </a:lvl5pPr>
            <a:lvl6pPr lvl="5" algn="r">
              <a:buNone/>
              <a:defRPr sz="1300">
                <a:solidFill>
                  <a:schemeClr val="dk1"/>
                </a:solidFill>
              </a:defRPr>
            </a:lvl6pPr>
            <a:lvl7pPr lvl="6" algn="r">
              <a:buNone/>
              <a:defRPr sz="1300">
                <a:solidFill>
                  <a:schemeClr val="dk1"/>
                </a:solidFill>
              </a:defRPr>
            </a:lvl7pPr>
            <a:lvl8pPr lvl="7" algn="r">
              <a:buNone/>
              <a:defRPr sz="1300">
                <a:solidFill>
                  <a:schemeClr val="dk1"/>
                </a:solidFill>
              </a:defRPr>
            </a:lvl8pPr>
            <a:lvl9pPr lvl="8" algn="r">
              <a:buNone/>
              <a:defRPr sz="1300">
                <a:solidFill>
                  <a:schemeClr val="dk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lphigl.com/" TargetMode="External"/><Relationship Id="rId2" Type="http://schemas.openxmlformats.org/officeDocument/2006/relationships/hyperlink" Target="http://www.sulaco.co.z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oeska.net/ogl3xexamples.zip" TargetMode="External"/><Relationship Id="rId5" Type="http://schemas.openxmlformats.org/officeDocument/2006/relationships/hyperlink" Target="http://github.com/neslib/DelphiLearnOpenGL" TargetMode="External"/><Relationship Id="rId4" Type="http://schemas.openxmlformats.org/officeDocument/2006/relationships/hyperlink" Target="http://edn.embarcadero.com/article/2640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paolorossi.ne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afterwarp.io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eometrian.com/programming/tutorials/write-games-not-engine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yunkot/DelphiDirect3DTutoria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1358187" y="1738625"/>
            <a:ext cx="6291300" cy="833100"/>
          </a:xfrm>
          <a:prstGeom prst="rect">
            <a:avLst/>
          </a:prstGeom>
          <a:solidFill>
            <a:srgbClr val="000000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FFFFFF"/>
                </a:solidFill>
                <a:latin typeface="Syncopate"/>
                <a:ea typeface="Syncopate"/>
                <a:cs typeface="Syncopate"/>
                <a:sym typeface="Syncopate"/>
              </a:rPr>
              <a:t>Introduction to</a:t>
            </a:r>
            <a:endParaRPr sz="3600" dirty="0">
              <a:solidFill>
                <a:srgbClr val="FFFFFF"/>
              </a:solidFill>
              <a:latin typeface="Syncopate"/>
              <a:ea typeface="Syncopate"/>
              <a:cs typeface="Syncopate"/>
              <a:sym typeface="Syncopate"/>
            </a:endParaRPr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1045437" y="2571750"/>
            <a:ext cx="6951300" cy="8838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>
                <a:solidFill>
                  <a:srgbClr val="434343"/>
                </a:solidFill>
                <a:latin typeface="Doppio One"/>
                <a:ea typeface="Doppio One"/>
                <a:cs typeface="Doppio One"/>
                <a:sym typeface="Doppio One"/>
              </a:rPr>
              <a:t>3D programming in Delphi</a:t>
            </a:r>
            <a:endParaRPr sz="3800" dirty="0">
              <a:solidFill>
                <a:srgbClr val="434343"/>
              </a:solidFill>
              <a:latin typeface="Doppio One"/>
              <a:ea typeface="Doppio One"/>
              <a:cs typeface="Doppio One"/>
              <a:sym typeface="Doppio One"/>
            </a:endParaRPr>
          </a:p>
        </p:txBody>
      </p:sp>
      <p:pic>
        <p:nvPicPr>
          <p:cNvPr id="36" name="Shape 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68325" y="4681875"/>
            <a:ext cx="17907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4380"/>
            <a:ext cx="8229600" cy="654154"/>
          </a:xfrm>
        </p:spPr>
        <p:txBody>
          <a:bodyPr/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Using Direct3D in Delphi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A0DBA9-0995-4B0E-AD4E-427265421449}"/>
              </a:ext>
            </a:extLst>
          </p:cNvPr>
          <p:cNvSpPr/>
          <p:nvPr/>
        </p:nvSpPr>
        <p:spPr>
          <a:xfrm>
            <a:off x="2775010" y="1088030"/>
            <a:ext cx="2787590" cy="5056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Doppio One" panose="020B0604020202020204" charset="0"/>
              </a:rPr>
              <a:t>Application Window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50B1FB-E608-41A7-8C04-8CD371A7A008}"/>
              </a:ext>
            </a:extLst>
          </p:cNvPr>
          <p:cNvSpPr/>
          <p:nvPr/>
        </p:nvSpPr>
        <p:spPr>
          <a:xfrm>
            <a:off x="264514" y="2574796"/>
            <a:ext cx="2143352" cy="5056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Doppio One" panose="020B0604020202020204" charset="0"/>
              </a:rPr>
              <a:t>D3D Swap Chain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4AE24F-CF36-4E83-B637-BEC0D4F894E2}"/>
              </a:ext>
            </a:extLst>
          </p:cNvPr>
          <p:cNvSpPr/>
          <p:nvPr/>
        </p:nvSpPr>
        <p:spPr>
          <a:xfrm>
            <a:off x="2684956" y="2574796"/>
            <a:ext cx="1877291" cy="5056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Doppio One" panose="020B0604020202020204" charset="0"/>
              </a:rPr>
              <a:t>D3D Device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F831C4-4E3D-4277-9DF9-54130445FAEA}"/>
              </a:ext>
            </a:extLst>
          </p:cNvPr>
          <p:cNvSpPr/>
          <p:nvPr/>
        </p:nvSpPr>
        <p:spPr>
          <a:xfrm>
            <a:off x="4839338" y="2571750"/>
            <a:ext cx="1877291" cy="5056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Doppio One" panose="020B0604020202020204" charset="0"/>
              </a:rPr>
              <a:t>D3D Context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938E65-5225-4F72-A857-0E60DC9D88C9}"/>
              </a:ext>
            </a:extLst>
          </p:cNvPr>
          <p:cNvSpPr/>
          <p:nvPr/>
        </p:nvSpPr>
        <p:spPr>
          <a:xfrm>
            <a:off x="6982690" y="2571750"/>
            <a:ext cx="1877291" cy="5056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Doppio One" panose="020B0604020202020204" charset="0"/>
              </a:rPr>
              <a:t>DXGI Factory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BC96D1-330E-4D17-A51D-DD5EBC9B4CFF}"/>
              </a:ext>
            </a:extLst>
          </p:cNvPr>
          <p:cNvCxnSpPr>
            <a:cxnSpLocks/>
          </p:cNvCxnSpPr>
          <p:nvPr/>
        </p:nvCxnSpPr>
        <p:spPr>
          <a:xfrm>
            <a:off x="4168805" y="1627276"/>
            <a:ext cx="0" cy="2978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0280E5-702B-419A-9252-6E7A53139870}"/>
              </a:ext>
            </a:extLst>
          </p:cNvPr>
          <p:cNvCxnSpPr/>
          <p:nvPr/>
        </p:nvCxnSpPr>
        <p:spPr>
          <a:xfrm>
            <a:off x="1336191" y="1925149"/>
            <a:ext cx="658514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85A923D-FCBF-477A-9C53-9FB7AE92869D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1336190" y="1925149"/>
            <a:ext cx="1" cy="6496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5949133-6B50-4D0F-B905-787A54A28777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3623602" y="1925149"/>
            <a:ext cx="0" cy="6496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A9E1062-84CA-486A-9C3F-44CFE4AE3555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5777984" y="1925149"/>
            <a:ext cx="0" cy="6466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0C11D8A-3D7D-43FE-8215-0BCB96E4007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7921336" y="1925149"/>
            <a:ext cx="0" cy="6466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0347AAA-2509-43D8-A812-F581519A53FD}"/>
              </a:ext>
            </a:extLst>
          </p:cNvPr>
          <p:cNvSpPr/>
          <p:nvPr/>
        </p:nvSpPr>
        <p:spPr>
          <a:xfrm>
            <a:off x="1569664" y="3926683"/>
            <a:ext cx="1877291" cy="5056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Doppio One" panose="020B0604020202020204" charset="0"/>
              </a:rPr>
              <a:t>D3D Shaders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C0CE833-80A4-426A-83DC-73B22CB99E9C}"/>
              </a:ext>
            </a:extLst>
          </p:cNvPr>
          <p:cNvSpPr/>
          <p:nvPr/>
        </p:nvSpPr>
        <p:spPr>
          <a:xfrm>
            <a:off x="3633993" y="3926683"/>
            <a:ext cx="1877291" cy="5056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Doppio One" panose="020B0604020202020204" charset="0"/>
              </a:rPr>
              <a:t>D3D Buffers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75765DB-AE4D-4C5A-902D-00AA565C0448}"/>
              </a:ext>
            </a:extLst>
          </p:cNvPr>
          <p:cNvSpPr/>
          <p:nvPr/>
        </p:nvSpPr>
        <p:spPr>
          <a:xfrm>
            <a:off x="5698322" y="3926683"/>
            <a:ext cx="1877291" cy="5056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Doppio One" panose="020B0604020202020204" charset="0"/>
              </a:rPr>
              <a:t>D3D Views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B547FEE-8457-4838-96A8-38C82ED51A4D}"/>
              </a:ext>
            </a:extLst>
          </p:cNvPr>
          <p:cNvCxnSpPr>
            <a:cxnSpLocks/>
          </p:cNvCxnSpPr>
          <p:nvPr/>
        </p:nvCxnSpPr>
        <p:spPr>
          <a:xfrm>
            <a:off x="3614623" y="3095858"/>
            <a:ext cx="0" cy="2978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BE3906D-4F4C-4F30-A2C7-B8CDB011CFD9}"/>
              </a:ext>
            </a:extLst>
          </p:cNvPr>
          <p:cNvCxnSpPr>
            <a:cxnSpLocks/>
          </p:cNvCxnSpPr>
          <p:nvPr/>
        </p:nvCxnSpPr>
        <p:spPr>
          <a:xfrm>
            <a:off x="2508310" y="3393731"/>
            <a:ext cx="412865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B1061D6-7E8F-4C7B-84D9-D6A305EE541D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2508310" y="3393731"/>
            <a:ext cx="0" cy="5329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07B4EDC-ADD9-4A1F-80C0-42F482977FF4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4572639" y="3393731"/>
            <a:ext cx="0" cy="5329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5ABC579-5959-41EA-AA9B-C65FD51BC13F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6636968" y="3393731"/>
            <a:ext cx="0" cy="5329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4FC60E2-4E61-40C6-94C7-17DC00351335}"/>
              </a:ext>
            </a:extLst>
          </p:cNvPr>
          <p:cNvCxnSpPr>
            <a:stCxn id="8" idx="1"/>
            <a:endCxn id="7" idx="3"/>
          </p:cNvCxnSpPr>
          <p:nvPr/>
        </p:nvCxnSpPr>
        <p:spPr>
          <a:xfrm flipH="1">
            <a:off x="2407866" y="2827641"/>
            <a:ext cx="27709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4AF24B9-4543-420C-AEB8-5D1F44262722}"/>
              </a:ext>
            </a:extLst>
          </p:cNvPr>
          <p:cNvCxnSpPr>
            <a:cxnSpLocks/>
            <a:endCxn id="9" idx="2"/>
          </p:cNvCxnSpPr>
          <p:nvPr/>
        </p:nvCxnSpPr>
        <p:spPr>
          <a:xfrm flipV="1">
            <a:off x="5777982" y="3077440"/>
            <a:ext cx="2" cy="3162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71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243684-535B-406B-83C1-7DC6344E7D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Using Direct3D Directly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DAC0852-AC72-4FEC-8D54-E4EED5AD28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Doppio One" panose="020B0604020202020204" charset="0"/>
              </a:rPr>
              <a:t>Let’s open Direct3DTutorial project!</a:t>
            </a:r>
          </a:p>
        </p:txBody>
      </p:sp>
    </p:spTree>
    <p:extLst>
      <p:ext uri="{BB962C8B-B14F-4D97-AF65-F5344CB8AC3E}">
        <p14:creationId xmlns:p14="http://schemas.microsoft.com/office/powerpoint/2010/main" val="2500356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4755"/>
            <a:ext cx="8229600" cy="654154"/>
          </a:xfrm>
        </p:spPr>
        <p:txBody>
          <a:bodyPr/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Using OpenGL in Delphi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79646"/>
            <a:ext cx="8229600" cy="4146185"/>
          </a:xfrm>
        </p:spPr>
        <p:txBody>
          <a:bodyPr/>
          <a:lstStyle/>
          <a:p>
            <a:r>
              <a:rPr lang="en-US" dirty="0">
                <a:latin typeface="Doppio One" panose="020B0604020202020204" charset="0"/>
              </a:rPr>
              <a:t>Ne-He Tutorials:</a:t>
            </a:r>
          </a:p>
          <a:p>
            <a:pPr lvl="1"/>
            <a:r>
              <a:rPr lang="en-US" dirty="0">
                <a:latin typeface="Doppio One" panose="020B0604020202020204" charset="0"/>
                <a:hlinkClick r:id="rId2"/>
              </a:rPr>
              <a:t>http://www.sulaco.co.za</a:t>
            </a:r>
            <a:endParaRPr lang="en-US" dirty="0">
              <a:latin typeface="Doppio One" panose="020B0604020202020204" charset="0"/>
            </a:endParaRPr>
          </a:p>
          <a:p>
            <a:r>
              <a:rPr lang="en-US" dirty="0">
                <a:latin typeface="Doppio One" panose="020B0604020202020204" charset="0"/>
              </a:rPr>
              <a:t>Delphi OpenGL community:</a:t>
            </a:r>
          </a:p>
          <a:p>
            <a:pPr lvl="1"/>
            <a:r>
              <a:rPr lang="en-US" dirty="0">
                <a:latin typeface="Doppio One" panose="020B0604020202020204" charset="0"/>
                <a:hlinkClick r:id="rId3"/>
              </a:rPr>
              <a:t>http://delphigl.com</a:t>
            </a:r>
            <a:r>
              <a:rPr lang="en-US" dirty="0">
                <a:latin typeface="Doppio One" panose="020B0604020202020204" charset="0"/>
              </a:rPr>
              <a:t> (site in German)</a:t>
            </a:r>
          </a:p>
          <a:p>
            <a:r>
              <a:rPr lang="en-US" dirty="0">
                <a:latin typeface="Doppio One" panose="020B0604020202020204" charset="0"/>
              </a:rPr>
              <a:t>Embarcadero blogs:</a:t>
            </a:r>
          </a:p>
          <a:p>
            <a:pPr lvl="1"/>
            <a:r>
              <a:rPr lang="en-US" dirty="0">
                <a:latin typeface="Doppio One" panose="020B0604020202020204" charset="0"/>
                <a:hlinkClick r:id="rId4"/>
              </a:rPr>
              <a:t>http://edn.embarcadero.com/article/26401</a:t>
            </a:r>
            <a:endParaRPr lang="en-US" dirty="0">
              <a:latin typeface="Doppio One" panose="020B0604020202020204" charset="0"/>
            </a:endParaRPr>
          </a:p>
          <a:p>
            <a:r>
              <a:rPr lang="en-US" dirty="0">
                <a:latin typeface="Doppio One" panose="020B0604020202020204" charset="0"/>
              </a:rPr>
              <a:t>Many others (several pages on Google)</a:t>
            </a:r>
          </a:p>
          <a:p>
            <a:pPr lvl="1"/>
            <a:r>
              <a:rPr lang="en-US" dirty="0">
                <a:latin typeface="Doppio One" panose="020B0604020202020204" charset="0"/>
                <a:hlinkClick r:id="rId5"/>
              </a:rPr>
              <a:t>http://github.com/neslib/DelphiLearnOpenGL</a:t>
            </a:r>
            <a:endParaRPr lang="en-US" dirty="0">
              <a:latin typeface="Doppio One" panose="020B0604020202020204" charset="0"/>
            </a:endParaRPr>
          </a:p>
          <a:p>
            <a:pPr lvl="1"/>
            <a:r>
              <a:rPr lang="en-US" dirty="0">
                <a:latin typeface="Doppio One" panose="020B0604020202020204" charset="0"/>
                <a:hlinkClick r:id="rId6"/>
              </a:rPr>
              <a:t>http://www.noeska.net/ogl3xexamples.zip</a:t>
            </a:r>
            <a:endParaRPr lang="en-US" dirty="0">
              <a:latin typeface="Doppio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00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243684-535B-406B-83C1-7DC6344E7D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Using OpenGL Directly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DAC0852-AC72-4FEC-8D54-E4EED5AD28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Doppio One" panose="020B0604020202020204" charset="0"/>
              </a:rPr>
              <a:t>Let’s see some existing examples!</a:t>
            </a:r>
          </a:p>
        </p:txBody>
      </p:sp>
    </p:spTree>
    <p:extLst>
      <p:ext uri="{BB962C8B-B14F-4D97-AF65-F5344CB8AC3E}">
        <p14:creationId xmlns:p14="http://schemas.microsoft.com/office/powerpoint/2010/main" val="1497782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OpenGL: what to watch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Mixing Legacy (GL2) and Core (GL3+) features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Many online examples have legacy or hybrid code.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Difficult to know if certain function, enumeration or a specific value is deprecated or not.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Hard to predict efficient code-path.</a:t>
            </a:r>
          </a:p>
          <a:p>
            <a:r>
              <a:rPr lang="en-US" sz="2800" dirty="0">
                <a:latin typeface="Doppio One" panose="020B0604020202020204" charset="0"/>
              </a:rPr>
              <a:t>Limited support on OS X (only 4.1 out of 4.6)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No Compute Shaders </a:t>
            </a:r>
            <a:r>
              <a:rPr lang="en-US" sz="2200" dirty="0">
                <a:latin typeface="+mj-lt"/>
              </a:rPr>
              <a:t>:(</a:t>
            </a:r>
          </a:p>
          <a:p>
            <a:r>
              <a:rPr lang="en-US" sz="2800" dirty="0">
                <a:latin typeface="Doppio One" panose="020B0604020202020204" charset="0"/>
              </a:rPr>
              <a:t>Windows drivers issues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Nvidia (excellent), AMD (good) and Intel (mediocre).</a:t>
            </a:r>
          </a:p>
          <a:p>
            <a:pPr lvl="1"/>
            <a:endParaRPr lang="en-US" sz="2200" dirty="0">
              <a:latin typeface="Doppio One" panose="020B0604020202020204" charset="0"/>
            </a:endParaRPr>
          </a:p>
          <a:p>
            <a:pPr lvl="1"/>
            <a:endParaRPr lang="en-US" sz="2200" dirty="0">
              <a:latin typeface="Doppio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307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1752"/>
            <a:ext cx="8229600" cy="712270"/>
          </a:xfrm>
        </p:spPr>
        <p:txBody>
          <a:bodyPr/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OpenGL: considerations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967339"/>
            <a:ext cx="8229600" cy="3958493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Fun learning experience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Large community and collection of online materials.</a:t>
            </a:r>
          </a:p>
          <a:p>
            <a:r>
              <a:rPr lang="en-US" sz="2800" dirty="0">
                <a:latin typeface="Doppio One" panose="020B0604020202020204" charset="0"/>
              </a:rPr>
              <a:t>Get things done in few lines of code</a:t>
            </a:r>
          </a:p>
          <a:p>
            <a:r>
              <a:rPr lang="en-US" sz="2800" dirty="0">
                <a:latin typeface="Doppio One" panose="020B0604020202020204" charset="0"/>
              </a:rPr>
              <a:t>Legacy features?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Doppio One" panose="020B0604020202020204" charset="0"/>
              </a:rPr>
              <a:t>Use them! </a:t>
            </a:r>
            <a:r>
              <a:rPr lang="en-US" sz="2800" dirty="0">
                <a:latin typeface="+mn-lt"/>
              </a:rPr>
              <a:t>:)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Currently all vendors support them fully and well.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Beginner friendly: code is very short and elegant.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Try things before getting into “serious stuff”.</a:t>
            </a:r>
          </a:p>
          <a:p>
            <a:r>
              <a:rPr lang="en-US" sz="2800" dirty="0">
                <a:solidFill>
                  <a:schemeClr val="accent6"/>
                </a:solidFill>
                <a:latin typeface="Doppio One" panose="020B0604020202020204" charset="0"/>
              </a:rPr>
              <a:t>Avoid using in a production environment</a:t>
            </a:r>
          </a:p>
          <a:p>
            <a:pPr lvl="1"/>
            <a:r>
              <a:rPr lang="en-US" sz="2200" dirty="0">
                <a:solidFill>
                  <a:schemeClr val="accent3">
                    <a:lumMod val="50000"/>
                  </a:schemeClr>
                </a:solidFill>
                <a:latin typeface="Doppio One" panose="020B0604020202020204" charset="0"/>
              </a:rPr>
              <a:t>Instead focus on Vulkan, Metal and/or Direct3D APIs.</a:t>
            </a:r>
          </a:p>
        </p:txBody>
      </p:sp>
    </p:spTree>
    <p:extLst>
      <p:ext uri="{BB962C8B-B14F-4D97-AF65-F5344CB8AC3E}">
        <p14:creationId xmlns:p14="http://schemas.microsoft.com/office/powerpoint/2010/main" val="68605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243684-535B-406B-83C1-7DC6344E7D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Using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FireMonkey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Syncopate" panose="020B060402020202020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DAC0852-AC72-4FEC-8D54-E4EED5AD28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Doppio One" panose="020B0604020202020204" charset="0"/>
              </a:rPr>
              <a:t>Let’s try some basic example!</a:t>
            </a:r>
          </a:p>
        </p:txBody>
      </p:sp>
    </p:spTree>
    <p:extLst>
      <p:ext uri="{BB962C8B-B14F-4D97-AF65-F5344CB8AC3E}">
        <p14:creationId xmlns:p14="http://schemas.microsoft.com/office/powerpoint/2010/main" val="171690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Using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FireMonkey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Syncopate" panose="020B060402020202020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 err="1">
                <a:latin typeface="Doppio One" panose="020B0604020202020204" charset="0"/>
              </a:rPr>
              <a:t>FireMonkey</a:t>
            </a:r>
            <a:r>
              <a:rPr lang="en-US" sz="2800" dirty="0">
                <a:latin typeface="Doppio One" panose="020B0604020202020204" charset="0"/>
              </a:rPr>
              <a:t> 3D design characteristics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Wrapping Direct3D and OpenGL APIs</a:t>
            </a:r>
          </a:p>
          <a:p>
            <a:pPr lvl="2"/>
            <a:r>
              <a:rPr lang="en-US" sz="2200" dirty="0">
                <a:latin typeface="Doppio One" panose="020B0604020202020204" charset="0"/>
              </a:rPr>
              <a:t>DirectX on Windows, OpenGL on others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Mixed fixed-function and programmable concepts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Oriented towards UI applications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Basic 3D functionality</a:t>
            </a:r>
          </a:p>
          <a:p>
            <a:pPr lvl="2"/>
            <a:r>
              <a:rPr lang="en-US" sz="2200" dirty="0">
                <a:latin typeface="Doppio One" panose="020B0604020202020204" charset="0"/>
              </a:rPr>
              <a:t>Simple shapes and models</a:t>
            </a:r>
          </a:p>
          <a:p>
            <a:pPr lvl="2"/>
            <a:r>
              <a:rPr lang="en-US" sz="2200" dirty="0">
                <a:latin typeface="Doppio One" panose="020B0604020202020204" charset="0"/>
              </a:rPr>
              <a:t>Minimalistic lighting without shadows</a:t>
            </a:r>
          </a:p>
          <a:p>
            <a:pPr lvl="2"/>
            <a:r>
              <a:rPr lang="en-US" sz="2200" dirty="0">
                <a:latin typeface="Doppio One" panose="020B0604020202020204" charset="0"/>
              </a:rPr>
              <a:t>Shader effects baked on top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Might be difficult to use latest GPU features</a:t>
            </a:r>
          </a:p>
          <a:p>
            <a:endParaRPr lang="en-US" sz="2800" dirty="0">
              <a:latin typeface="Doppio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58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FireMonkey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 3D strengths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Strong 3D math and vector framework in RTL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Initially was part of </a:t>
            </a:r>
            <a:r>
              <a:rPr lang="en-US" sz="2200" dirty="0" err="1">
                <a:latin typeface="Doppio One" panose="020B0604020202020204" charset="0"/>
              </a:rPr>
              <a:t>FireMonkey</a:t>
            </a:r>
            <a:r>
              <a:rPr lang="en-US" sz="2200" dirty="0">
                <a:latin typeface="Doppio One" panose="020B0604020202020204" charset="0"/>
              </a:rPr>
              <a:t>, now resides in </a:t>
            </a:r>
            <a:r>
              <a:rPr lang="en-US" sz="2200" dirty="0" err="1">
                <a:solidFill>
                  <a:schemeClr val="accent3">
                    <a:lumMod val="50000"/>
                  </a:schemeClr>
                </a:solidFill>
                <a:latin typeface="Doppio One" panose="020B0604020202020204" charset="0"/>
              </a:rPr>
              <a:t>System.Math.Vectors.pas</a:t>
            </a:r>
            <a:endParaRPr lang="en-US" sz="2200" dirty="0">
              <a:latin typeface="Doppio One" panose="020B0604020202020204" charset="0"/>
            </a:endParaRPr>
          </a:p>
          <a:p>
            <a:r>
              <a:rPr lang="en-US" sz="2800" dirty="0">
                <a:latin typeface="Doppio One" panose="020B0604020202020204" charset="0"/>
              </a:rPr>
              <a:t>GUI-oriented, facilitates showing UI on 3D surfaces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See </a:t>
            </a:r>
            <a:r>
              <a:rPr lang="en-US" sz="2200" dirty="0" err="1">
                <a:solidFill>
                  <a:schemeClr val="accent3">
                    <a:lumMod val="50000"/>
                  </a:schemeClr>
                </a:solidFill>
                <a:latin typeface="Doppio One" panose="020B0604020202020204" charset="0"/>
              </a:rPr>
              <a:t>ControlsDemo</a:t>
            </a:r>
            <a:r>
              <a:rPr lang="en-US" sz="2200" dirty="0">
                <a:latin typeface="Doppio One" panose="020B0604020202020204" charset="0"/>
              </a:rPr>
              <a:t> (</a:t>
            </a:r>
            <a:r>
              <a:rPr lang="en-US" sz="2200" dirty="0" err="1">
                <a:latin typeface="Doppio One" panose="020B0604020202020204" charset="0"/>
              </a:rPr>
              <a:t>ControlsDesktop</a:t>
            </a:r>
            <a:r>
              <a:rPr lang="en-US" sz="2200" dirty="0">
                <a:latin typeface="Doppio One" panose="020B0604020202020204" charset="0"/>
              </a:rPr>
              <a:t>) example.</a:t>
            </a:r>
          </a:p>
          <a:p>
            <a:r>
              <a:rPr lang="en-US" sz="2800" dirty="0">
                <a:latin typeface="Doppio One" panose="020B0604020202020204" charset="0"/>
              </a:rPr>
              <a:t>Hardware-Accelerated Direct3D 11 Canvas with Batching</a:t>
            </a:r>
          </a:p>
          <a:p>
            <a:pPr lvl="1"/>
            <a:r>
              <a:rPr lang="en-US" sz="2200" dirty="0" err="1">
                <a:solidFill>
                  <a:schemeClr val="accent3">
                    <a:lumMod val="50000"/>
                  </a:schemeClr>
                </a:solidFill>
                <a:latin typeface="Doppio One" panose="020B0604020202020204" charset="0"/>
              </a:rPr>
              <a:t>GlobalUseGPUCanvas</a:t>
            </a:r>
            <a:r>
              <a:rPr lang="en-US" sz="2200" dirty="0">
                <a:solidFill>
                  <a:schemeClr val="accent3">
                    <a:lumMod val="50000"/>
                  </a:schemeClr>
                </a:solidFill>
                <a:latin typeface="Doppio One" panose="020B0604020202020204" charset="0"/>
              </a:rPr>
              <a:t> := True</a:t>
            </a:r>
          </a:p>
          <a:p>
            <a:endParaRPr lang="en-US" sz="2800" dirty="0">
              <a:solidFill>
                <a:schemeClr val="tx1"/>
              </a:solidFill>
              <a:latin typeface="Doppio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82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Other libraries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 err="1">
                <a:latin typeface="Doppio One" panose="020B0604020202020204" charset="0"/>
              </a:rPr>
              <a:t>GLScene</a:t>
            </a:r>
            <a:endParaRPr lang="en-US" sz="2800" dirty="0">
              <a:latin typeface="Doppio One" panose="020B0604020202020204" charset="0"/>
            </a:endParaRPr>
          </a:p>
          <a:p>
            <a:pPr lvl="1"/>
            <a:r>
              <a:rPr lang="en-US" sz="2200" dirty="0">
                <a:latin typeface="Doppio One" panose="020B0604020202020204" charset="0"/>
              </a:rPr>
              <a:t>Supports many different 3D graphics formats.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Great integration with third-party physics, scripting and game engines.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Many service and helper functions: </a:t>
            </a:r>
            <a:r>
              <a:rPr lang="en-US" sz="2200" dirty="0" err="1">
                <a:latin typeface="Doppio One" panose="020B0604020202020204" charset="0"/>
              </a:rPr>
              <a:t>Cadencer</a:t>
            </a:r>
            <a:r>
              <a:rPr lang="en-US" sz="2200" dirty="0">
                <a:latin typeface="Doppio One" panose="020B0604020202020204" charset="0"/>
              </a:rPr>
              <a:t>, Skyboxes, Perlin noise…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Getting outdated (pre-GL2 design?)</a:t>
            </a:r>
          </a:p>
          <a:p>
            <a:pPr lvl="2"/>
            <a:r>
              <a:rPr lang="en-US" sz="2200" dirty="0">
                <a:solidFill>
                  <a:schemeClr val="accent3">
                    <a:lumMod val="50000"/>
                  </a:schemeClr>
                </a:solidFill>
                <a:latin typeface="Doppio One" panose="020B0604020202020204" charset="0"/>
              </a:rPr>
              <a:t>But seems to have some recent movements!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Doppio One" panose="020B0604020202020204" charset="0"/>
              </a:rPr>
              <a:t>MPL,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Doppio One" panose="020B0604020202020204" charset="0"/>
              </a:rPr>
              <a:t> OpenGL-only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:(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lvl="1"/>
            <a:r>
              <a:rPr lang="en-US" sz="2200" dirty="0">
                <a:latin typeface="Doppio One" panose="020B0604020202020204" charset="0"/>
              </a:rPr>
              <a:t>Installation issues in Delphi Tokyo 10.2.3</a:t>
            </a:r>
          </a:p>
        </p:txBody>
      </p:sp>
    </p:spTree>
    <p:extLst>
      <p:ext uri="{BB962C8B-B14F-4D97-AF65-F5344CB8AC3E}">
        <p14:creationId xmlns:p14="http://schemas.microsoft.com/office/powerpoint/2010/main" val="3986659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198875" y="0"/>
            <a:ext cx="4944900" cy="5143500"/>
          </a:xfrm>
          <a:prstGeom prst="rect">
            <a:avLst/>
          </a:prstGeom>
          <a:solidFill>
            <a:srgbClr val="000000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Shape 42"/>
          <p:cNvSpPr txBox="1"/>
          <p:nvPr/>
        </p:nvSpPr>
        <p:spPr>
          <a:xfrm>
            <a:off x="529925" y="1954450"/>
            <a:ext cx="3173100" cy="2022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latin typeface="Syncopate"/>
                <a:ea typeface="Syncopate"/>
                <a:cs typeface="Syncopate"/>
                <a:sym typeface="Syncopate"/>
              </a:rPr>
              <a:t>Yuriy</a:t>
            </a:r>
            <a:r>
              <a:rPr lang="en-US" sz="1800" b="1" dirty="0">
                <a:latin typeface="Syncopate"/>
                <a:ea typeface="Syncopate"/>
                <a:cs typeface="Syncopate"/>
                <a:sym typeface="Syncopate"/>
              </a:rPr>
              <a:t> </a:t>
            </a:r>
            <a:r>
              <a:rPr lang="en-US" sz="1800" dirty="0" err="1">
                <a:latin typeface="Syncopate"/>
                <a:ea typeface="Syncopate"/>
                <a:cs typeface="Syncopate"/>
                <a:sym typeface="Syncopate"/>
              </a:rPr>
              <a:t>Kotsarenko</a:t>
            </a:r>
            <a:endParaRPr sz="1800" dirty="0">
              <a:latin typeface="Syncopate"/>
              <a:ea typeface="Syncopate"/>
              <a:cs typeface="Syncopate"/>
              <a:sym typeface="Syncopat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Syncopate"/>
                <a:ea typeface="Syncopate"/>
                <a:cs typeface="Syncopate"/>
                <a:sym typeface="Syncopate"/>
              </a:rPr>
              <a:t>R&amp;D Consulting</a:t>
            </a:r>
            <a:endParaRPr sz="1800" b="1" dirty="0">
              <a:latin typeface="Syncopate"/>
              <a:ea typeface="Syncopate"/>
              <a:cs typeface="Syncopate"/>
              <a:sym typeface="Syncopat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Doppio One"/>
              <a:ea typeface="Doppio One"/>
              <a:cs typeface="Doppio One"/>
              <a:sym typeface="Doppio On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Doppio One"/>
              <a:ea typeface="Doppio One"/>
              <a:cs typeface="Doppio One"/>
              <a:sym typeface="Doppio On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latin typeface="Doppio One"/>
                <a:ea typeface="Doppio One"/>
                <a:cs typeface="Doppio One"/>
                <a:sym typeface="Doppio One"/>
              </a:rPr>
              <a:t>ykot@</a:t>
            </a:r>
            <a:r>
              <a:rPr lang="en-US" sz="2000" dirty="0">
                <a:latin typeface="Doppio One"/>
                <a:ea typeface="Doppio One"/>
                <a:cs typeface="Doppio One"/>
                <a:sym typeface="Doppio One"/>
              </a:rPr>
              <a:t>afterwarp.io</a:t>
            </a:r>
            <a:endParaRPr sz="2000" dirty="0">
              <a:latin typeface="Doppio One"/>
              <a:ea typeface="Doppio One"/>
              <a:cs typeface="Doppio One"/>
              <a:sym typeface="Doppio On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Doppio One"/>
                <a:ea typeface="Doppio One"/>
                <a:cs typeface="Doppio One"/>
                <a:sym typeface="Doppio One"/>
              </a:rPr>
              <a:t>http://afterwarp.io</a:t>
            </a:r>
            <a:endParaRPr sz="2000" dirty="0">
              <a:latin typeface="Doppio One"/>
              <a:ea typeface="Doppio One"/>
              <a:cs typeface="Doppio One"/>
              <a:sym typeface="Doppio One"/>
            </a:endParaRPr>
          </a:p>
        </p:txBody>
      </p:sp>
      <p:pic>
        <p:nvPicPr>
          <p:cNvPr id="43" name="Shape 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9825" y="4260425"/>
            <a:ext cx="1861000" cy="74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Shape 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57950" y="312000"/>
            <a:ext cx="4426750" cy="164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DB10340-CB1D-440F-9ACE-1FEB638C1B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0222" y="518257"/>
            <a:ext cx="1234800" cy="12317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C7F1AB6-E300-4797-A1C9-B1C5E060068A}"/>
              </a:ext>
            </a:extLst>
          </p:cNvPr>
          <p:cNvSpPr txBox="1"/>
          <p:nvPr/>
        </p:nvSpPr>
        <p:spPr>
          <a:xfrm>
            <a:off x="0" y="4395931"/>
            <a:ext cx="4184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Developer of </a:t>
            </a:r>
            <a:r>
              <a:rPr lang="en-US" dirty="0" err="1">
                <a:solidFill>
                  <a:schemeClr val="tx1"/>
                </a:solidFill>
              </a:rPr>
              <a:t>Asphyre</a:t>
            </a:r>
            <a:r>
              <a:rPr lang="en-US" dirty="0">
                <a:solidFill>
                  <a:schemeClr val="tx1"/>
                </a:solidFill>
              </a:rPr>
              <a:t> / Platform </a:t>
            </a:r>
            <a:r>
              <a:rPr lang="en-US" dirty="0" err="1">
                <a:solidFill>
                  <a:schemeClr val="tx1"/>
                </a:solidFill>
              </a:rPr>
              <a:t>eXtended</a:t>
            </a:r>
            <a:r>
              <a:rPr lang="en-US" dirty="0">
                <a:solidFill>
                  <a:schemeClr val="tx1"/>
                </a:solidFill>
              </a:rPr>
              <a:t> Library: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FB24B2-2BD3-4A3D-BE8E-722B77BAA3B0}"/>
              </a:ext>
            </a:extLst>
          </p:cNvPr>
          <p:cNvSpPr/>
          <p:nvPr/>
        </p:nvSpPr>
        <p:spPr>
          <a:xfrm>
            <a:off x="1138133" y="4710595"/>
            <a:ext cx="183896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500" b="1" dirty="0">
                <a:solidFill>
                  <a:schemeClr val="tx1"/>
                </a:solidFill>
                <a:latin typeface="Doppio One" panose="020B0604020202020204" charset="0"/>
                <a:ea typeface="Doppio One"/>
                <a:cs typeface="Doppio One"/>
                <a:sym typeface="Doppio One"/>
              </a:rPr>
              <a:t>http://asphyre.net</a:t>
            </a:r>
            <a:endParaRPr lang="en" sz="1500" b="1" dirty="0">
              <a:solidFill>
                <a:schemeClr val="tx1"/>
              </a:solidFill>
              <a:latin typeface="Doppio One" panose="020B0604020202020204" charset="0"/>
              <a:ea typeface="Doppio One"/>
              <a:cs typeface="Doppio One"/>
              <a:sym typeface="Doppio One"/>
              <a:hlinkClick r:id="rId6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Other libraries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Castle Game Engine</a:t>
            </a:r>
          </a:p>
          <a:p>
            <a:pPr lvl="1"/>
            <a:r>
              <a:rPr lang="en-US" sz="2600" dirty="0">
                <a:latin typeface="Doppio One" panose="020B0604020202020204" charset="0"/>
              </a:rPr>
              <a:t>A great collection of features – shadows, bump mapping, mirrors, etc.</a:t>
            </a:r>
          </a:p>
          <a:p>
            <a:pPr lvl="1"/>
            <a:r>
              <a:rPr lang="en-US" sz="2600" dirty="0">
                <a:latin typeface="Doppio One" panose="020B0604020202020204" charset="0"/>
              </a:rPr>
              <a:t>Supports a large variety of 2D and 3D formats.</a:t>
            </a:r>
          </a:p>
          <a:p>
            <a:pPr lvl="1"/>
            <a:r>
              <a:rPr lang="en-US" sz="2600" dirty="0">
                <a:latin typeface="Doppio One" panose="020B0604020202020204" charset="0"/>
              </a:rPr>
              <a:t>Integrated with Kraft Physics Engine.</a:t>
            </a:r>
          </a:p>
          <a:p>
            <a:pPr lvl="1"/>
            <a:r>
              <a:rPr lang="en-US" sz="2600" dirty="0">
                <a:latin typeface="Doppio One" panose="020B0604020202020204" charset="0"/>
              </a:rPr>
              <a:t>Interesting features such as sound and editors.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latin typeface="Doppio One" panose="020B0604020202020204" charset="0"/>
              </a:rPr>
              <a:t>(L)GPL, 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  <a:latin typeface="Doppio One" panose="020B0604020202020204" charset="0"/>
              </a:rPr>
              <a:t>OpenGL-only 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:(</a:t>
            </a:r>
          </a:p>
          <a:p>
            <a:pPr lvl="1"/>
            <a:endParaRPr lang="en-US" sz="2200" dirty="0">
              <a:latin typeface="Doppio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570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Other libraries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Other “game engines” out there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Proprietary vs open-source</a:t>
            </a:r>
          </a:p>
          <a:p>
            <a:r>
              <a:rPr lang="en-US" sz="2800" dirty="0">
                <a:latin typeface="Doppio One" panose="020B0604020202020204" charset="0"/>
              </a:rPr>
              <a:t>C/C++ libraries and engines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Unity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Unreal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Ogre3D</a:t>
            </a:r>
          </a:p>
          <a:p>
            <a:r>
              <a:rPr lang="en-US" sz="2800" dirty="0" err="1">
                <a:latin typeface="Doppio One" panose="020B0604020202020204" charset="0"/>
              </a:rPr>
              <a:t>Afterwarp</a:t>
            </a:r>
            <a:r>
              <a:rPr lang="en-US" sz="2800" dirty="0">
                <a:latin typeface="Doppio One" panose="020B0604020202020204" charset="0"/>
              </a:rPr>
              <a:t> Framework (</a:t>
            </a:r>
            <a:r>
              <a:rPr lang="en-US" sz="2800" dirty="0">
                <a:latin typeface="Doppio One" panose="020B0604020202020204" charset="0"/>
                <a:hlinkClick r:id="rId3"/>
              </a:rPr>
              <a:t>http://afterwarp.io</a:t>
            </a:r>
            <a:r>
              <a:rPr lang="en-US" sz="2800" dirty="0">
                <a:latin typeface="Doppio One" panose="020B0604020202020204" charset="0"/>
              </a:rPr>
              <a:t>)</a:t>
            </a:r>
          </a:p>
          <a:p>
            <a:pPr lvl="1"/>
            <a:r>
              <a:rPr lang="en-US" sz="2200" dirty="0">
                <a:solidFill>
                  <a:schemeClr val="accent3">
                    <a:lumMod val="50000"/>
                  </a:schemeClr>
                </a:solidFill>
                <a:latin typeface="Doppio One" panose="020B0604020202020204" charset="0"/>
              </a:rPr>
              <a:t>We’ll see a quick preview shortly…</a:t>
            </a:r>
          </a:p>
          <a:p>
            <a:pPr lvl="1"/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Doppio One" panose="020B0604020202020204" charset="0"/>
              </a:rPr>
              <a:t>But we’ll talk more about this one tomorrow. 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:)</a:t>
            </a:r>
          </a:p>
        </p:txBody>
      </p:sp>
    </p:spTree>
    <p:extLst>
      <p:ext uri="{BB962C8B-B14F-4D97-AF65-F5344CB8AC3E}">
        <p14:creationId xmlns:p14="http://schemas.microsoft.com/office/powerpoint/2010/main" val="4275830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Advanced 3D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Real-time Shadows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Shadow Volumes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Shadow Maps</a:t>
            </a:r>
          </a:p>
          <a:p>
            <a:pPr lvl="2"/>
            <a:r>
              <a:rPr lang="en-US" sz="2200" dirty="0">
                <a:latin typeface="Doppio One" panose="020B0604020202020204" charset="0"/>
              </a:rPr>
              <a:t>Hard edges</a:t>
            </a:r>
          </a:p>
          <a:p>
            <a:pPr lvl="2"/>
            <a:r>
              <a:rPr lang="en-US" sz="2200" dirty="0">
                <a:latin typeface="Doppio One" panose="020B0604020202020204" charset="0"/>
              </a:rPr>
              <a:t>Soft edges</a:t>
            </a:r>
          </a:p>
          <a:p>
            <a:r>
              <a:rPr lang="en-US" sz="2800" dirty="0">
                <a:latin typeface="Doppio One" panose="020B0604020202020204" charset="0"/>
              </a:rPr>
              <a:t>Order-Independent Transparency</a:t>
            </a:r>
          </a:p>
          <a:p>
            <a:r>
              <a:rPr lang="en-US" sz="2800" dirty="0">
                <a:latin typeface="Doppio One" panose="020B0604020202020204" charset="0"/>
              </a:rPr>
              <a:t>Instancing</a:t>
            </a:r>
          </a:p>
          <a:p>
            <a:r>
              <a:rPr lang="en-US" sz="2800" dirty="0">
                <a:latin typeface="Doppio One" panose="020B0604020202020204" charset="0"/>
              </a:rPr>
              <a:t>Generating Geometry directly on GPU</a:t>
            </a:r>
          </a:p>
        </p:txBody>
      </p:sp>
    </p:spTree>
    <p:extLst>
      <p:ext uri="{BB962C8B-B14F-4D97-AF65-F5344CB8AC3E}">
        <p14:creationId xmlns:p14="http://schemas.microsoft.com/office/powerpoint/2010/main" val="4028281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The Future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Compute Shaders and GPGPU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More powerful AI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Physics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Parallel computing</a:t>
            </a:r>
          </a:p>
          <a:p>
            <a:r>
              <a:rPr lang="en-US" sz="2800" dirty="0">
                <a:latin typeface="Doppio One" panose="020B0604020202020204" charset="0"/>
              </a:rPr>
              <a:t>Ray-tracing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Nvidia Opti-X Ray Tracing Engine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Direct3D 12 Ray Tracing API</a:t>
            </a:r>
          </a:p>
          <a:p>
            <a:r>
              <a:rPr lang="en-US" sz="2800" dirty="0">
                <a:latin typeface="Doppio One" panose="020B0604020202020204" charset="0"/>
              </a:rPr>
              <a:t>Where we go from here?</a:t>
            </a:r>
          </a:p>
        </p:txBody>
      </p:sp>
    </p:spTree>
    <p:extLst>
      <p:ext uri="{BB962C8B-B14F-4D97-AF65-F5344CB8AC3E}">
        <p14:creationId xmlns:p14="http://schemas.microsoft.com/office/powerpoint/2010/main" val="3361668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Why 3D?</a:t>
            </a:r>
          </a:p>
          <a:p>
            <a:r>
              <a:rPr lang="en-US" sz="2800" dirty="0">
                <a:latin typeface="Doppio One" panose="020B0604020202020204" charset="0"/>
              </a:rPr>
              <a:t>The basics of 3D programming</a:t>
            </a:r>
          </a:p>
          <a:p>
            <a:r>
              <a:rPr lang="en-US" sz="2800" dirty="0">
                <a:latin typeface="Doppio One" panose="020B0604020202020204" charset="0"/>
              </a:rPr>
              <a:t>Using Direct3D and OpenGL directly</a:t>
            </a:r>
          </a:p>
          <a:p>
            <a:r>
              <a:rPr lang="en-US" sz="2800" dirty="0">
                <a:latin typeface="Doppio One" panose="020B0604020202020204" charset="0"/>
              </a:rPr>
              <a:t>Using </a:t>
            </a:r>
            <a:r>
              <a:rPr lang="en-US" sz="2800" dirty="0" err="1">
                <a:latin typeface="Doppio One" panose="020B0604020202020204" charset="0"/>
              </a:rPr>
              <a:t>FireMonkey</a:t>
            </a:r>
            <a:endParaRPr lang="en-US" sz="2800" dirty="0">
              <a:latin typeface="Doppio One" panose="020B0604020202020204" charset="0"/>
            </a:endParaRPr>
          </a:p>
          <a:p>
            <a:r>
              <a:rPr lang="en-US" sz="2800" dirty="0">
                <a:latin typeface="Doppio One" panose="020B0604020202020204" charset="0"/>
              </a:rPr>
              <a:t>Other libraries</a:t>
            </a:r>
          </a:p>
          <a:p>
            <a:r>
              <a:rPr lang="en-US" sz="2800" dirty="0">
                <a:latin typeface="Doppio One" panose="020B0604020202020204" charset="0"/>
              </a:rPr>
              <a:t>Advanced 3D concepts</a:t>
            </a:r>
          </a:p>
          <a:p>
            <a:r>
              <a:rPr lang="en-US" sz="2800" dirty="0">
                <a:latin typeface="Doppio One" panose="020B0604020202020204" charset="0"/>
              </a:rPr>
              <a:t>The future</a:t>
            </a:r>
          </a:p>
        </p:txBody>
      </p:sp>
    </p:spTree>
    <p:extLst>
      <p:ext uri="{BB962C8B-B14F-4D97-AF65-F5344CB8AC3E}">
        <p14:creationId xmlns:p14="http://schemas.microsoft.com/office/powerpoint/2010/main" val="250547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So why going 3D?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Natural spatial representation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Model industrial processes accurately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Visualize and manipulate real world data</a:t>
            </a:r>
          </a:p>
          <a:p>
            <a:r>
              <a:rPr lang="en-US" sz="2800" dirty="0">
                <a:latin typeface="Doppio One" panose="020B0604020202020204" charset="0"/>
              </a:rPr>
              <a:t>Visual realism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Easier to interpret for human eye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Professionally looking</a:t>
            </a:r>
          </a:p>
          <a:p>
            <a:r>
              <a:rPr lang="en-US" sz="2800" dirty="0">
                <a:latin typeface="Doppio One" panose="020B0604020202020204" charset="0"/>
              </a:rPr>
              <a:t>GPGPU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Harness the power of GPU for general-purpose work!</a:t>
            </a:r>
          </a:p>
        </p:txBody>
      </p:sp>
    </p:spTree>
    <p:extLst>
      <p:ext uri="{BB962C8B-B14F-4D97-AF65-F5344CB8AC3E}">
        <p14:creationId xmlns:p14="http://schemas.microsoft.com/office/powerpoint/2010/main" val="93228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The basics of 3D programming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200" dirty="0">
                <a:latin typeface="Doppio One" panose="020B0604020202020204" charset="0"/>
              </a:rPr>
              <a:t>3D vectors: X, Y and Z</a:t>
            </a:r>
          </a:p>
          <a:p>
            <a:r>
              <a:rPr lang="en-US" sz="2200" dirty="0">
                <a:latin typeface="Doppio One" panose="020B0604020202020204" charset="0"/>
              </a:rPr>
              <a:t>3D matrices (4x4 array)</a:t>
            </a:r>
          </a:p>
          <a:p>
            <a:pPr lvl="1"/>
            <a:r>
              <a:rPr lang="en-US" sz="1800" dirty="0">
                <a:latin typeface="Doppio One" panose="020B0604020202020204" charset="0"/>
              </a:rPr>
              <a:t>Translation</a:t>
            </a:r>
          </a:p>
          <a:p>
            <a:pPr lvl="1"/>
            <a:r>
              <a:rPr lang="en-US" sz="1800" dirty="0">
                <a:latin typeface="Doppio One" panose="020B0604020202020204" charset="0"/>
              </a:rPr>
              <a:t>Rotation</a:t>
            </a:r>
          </a:p>
          <a:p>
            <a:pPr lvl="1"/>
            <a:r>
              <a:rPr lang="en-US" sz="1800" dirty="0">
                <a:latin typeface="Doppio One" panose="020B0604020202020204" charset="0"/>
              </a:rPr>
              <a:t>Scaling</a:t>
            </a:r>
          </a:p>
          <a:p>
            <a:pPr lvl="1"/>
            <a:r>
              <a:rPr lang="en-US" sz="1800" dirty="0">
                <a:latin typeface="Doppio One" panose="020B0604020202020204" charset="0"/>
              </a:rPr>
              <a:t>A combination of above…</a:t>
            </a:r>
          </a:p>
          <a:p>
            <a:r>
              <a:rPr lang="en-US" sz="2200" dirty="0">
                <a:latin typeface="Doppio One" panose="020B0604020202020204" charset="0"/>
              </a:rPr>
              <a:t>3D vector multiplied by matrix</a:t>
            </a:r>
          </a:p>
          <a:p>
            <a:pPr lvl="1"/>
            <a:r>
              <a:rPr lang="en-US" sz="1800" dirty="0">
                <a:latin typeface="Doppio One" panose="020B0604020202020204" charset="0"/>
              </a:rPr>
              <a:t>Applying transformation</a:t>
            </a:r>
          </a:p>
          <a:p>
            <a:r>
              <a:rPr lang="en-US" sz="2200" dirty="0">
                <a:latin typeface="Doppio One" panose="020B0604020202020204" charset="0"/>
              </a:rPr>
              <a:t>3D matrix multiplied by another matrix</a:t>
            </a:r>
          </a:p>
          <a:p>
            <a:pPr lvl="1"/>
            <a:r>
              <a:rPr lang="en-US" sz="1800" dirty="0">
                <a:latin typeface="Doppio One" panose="020B0604020202020204" charset="0"/>
              </a:rPr>
              <a:t>Combining multiple transformations</a:t>
            </a:r>
          </a:p>
          <a:p>
            <a:pPr lvl="1"/>
            <a:r>
              <a:rPr lang="en-US" sz="1800" dirty="0">
                <a:latin typeface="Doppio One" panose="020B0604020202020204" charset="0"/>
              </a:rPr>
              <a:t>Order is important!</a:t>
            </a:r>
          </a:p>
        </p:txBody>
      </p:sp>
    </p:spTree>
    <p:extLst>
      <p:ext uri="{BB962C8B-B14F-4D97-AF65-F5344CB8AC3E}">
        <p14:creationId xmlns:p14="http://schemas.microsoft.com/office/powerpoint/2010/main" val="351066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The basics of 3D programming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World matrix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Place object in 3D world.</a:t>
            </a:r>
          </a:p>
          <a:p>
            <a:pPr lvl="2"/>
            <a:r>
              <a:rPr lang="en-US" sz="2200" dirty="0">
                <a:latin typeface="Doppio One" panose="020B0604020202020204" charset="0"/>
              </a:rPr>
              <a:t>Scale, move, rotate, etc.</a:t>
            </a:r>
          </a:p>
          <a:p>
            <a:r>
              <a:rPr lang="en-US" sz="2800" dirty="0">
                <a:latin typeface="Doppio One" panose="020B0604020202020204" charset="0"/>
              </a:rPr>
              <a:t>View matrix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How do we see the world?</a:t>
            </a:r>
          </a:p>
          <a:p>
            <a:pPr lvl="2"/>
            <a:r>
              <a:rPr lang="en-US" sz="2200" dirty="0">
                <a:latin typeface="Doppio One" panose="020B0604020202020204" charset="0"/>
              </a:rPr>
              <a:t>Eye position, direction and orientation.</a:t>
            </a:r>
          </a:p>
          <a:p>
            <a:r>
              <a:rPr lang="en-US" sz="2800" dirty="0">
                <a:latin typeface="Doppio One" panose="020B0604020202020204" charset="0"/>
              </a:rPr>
              <a:t>Projection matrix</a:t>
            </a:r>
            <a:endParaRPr lang="en-US" sz="2200" dirty="0">
              <a:latin typeface="Doppio One" panose="020B0604020202020204" charset="0"/>
            </a:endParaRPr>
          </a:p>
          <a:p>
            <a:pPr lvl="1"/>
            <a:r>
              <a:rPr lang="en-US" sz="2200" dirty="0">
                <a:latin typeface="Doppio One" panose="020B0604020202020204" charset="0"/>
              </a:rPr>
              <a:t>How the world is displayed.</a:t>
            </a:r>
          </a:p>
          <a:p>
            <a:pPr lvl="2"/>
            <a:r>
              <a:rPr lang="en-US" sz="2200" dirty="0">
                <a:latin typeface="Doppio One" panose="020B0604020202020204" charset="0"/>
              </a:rPr>
              <a:t>Field of view, aspect ratio, dimensions…</a:t>
            </a:r>
          </a:p>
        </p:txBody>
      </p:sp>
    </p:spTree>
    <p:extLst>
      <p:ext uri="{BB962C8B-B14F-4D97-AF65-F5344CB8AC3E}">
        <p14:creationId xmlns:p14="http://schemas.microsoft.com/office/powerpoint/2010/main" val="3867978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F35D017-C507-4D0E-8F63-F8146947D652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3636818" y="1454234"/>
            <a:ext cx="2531789" cy="61751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242BAE7-1F95-4453-8B06-4E9A0684F414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4031673" y="2696063"/>
            <a:ext cx="2136934" cy="1311871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D7E5001-49BD-4951-9EFD-2B1B7CB681BE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4883727" y="3361081"/>
            <a:ext cx="1284880" cy="1473661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9103"/>
            <a:ext cx="8229600" cy="695647"/>
          </a:xfrm>
        </p:spPr>
        <p:txBody>
          <a:bodyPr/>
          <a:lstStyle/>
          <a:p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The basics of 3D programming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3EF5A67-D3A3-489E-8447-61868B013828}"/>
              </a:ext>
            </a:extLst>
          </p:cNvPr>
          <p:cNvSpPr/>
          <p:nvPr/>
        </p:nvSpPr>
        <p:spPr>
          <a:xfrm>
            <a:off x="2105891" y="1454234"/>
            <a:ext cx="1724891" cy="2604655"/>
          </a:xfrm>
          <a:custGeom>
            <a:avLst/>
            <a:gdLst>
              <a:gd name="connsiteX0" fmla="*/ 0 w 1724891"/>
              <a:gd name="connsiteY0" fmla="*/ 2015837 h 2604655"/>
              <a:gd name="connsiteX1" fmla="*/ 1350818 w 1724891"/>
              <a:gd name="connsiteY1" fmla="*/ 0 h 2604655"/>
              <a:gd name="connsiteX2" fmla="*/ 1724891 w 1724891"/>
              <a:gd name="connsiteY2" fmla="*/ 2604655 h 2604655"/>
              <a:gd name="connsiteX3" fmla="*/ 0 w 1724891"/>
              <a:gd name="connsiteY3" fmla="*/ 2015837 h 260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4891" h="2604655">
                <a:moveTo>
                  <a:pt x="0" y="2015837"/>
                </a:moveTo>
                <a:lnTo>
                  <a:pt x="1350818" y="0"/>
                </a:lnTo>
                <a:lnTo>
                  <a:pt x="1724891" y="2604655"/>
                </a:lnTo>
                <a:lnTo>
                  <a:pt x="0" y="2015837"/>
                </a:lnTo>
                <a:close/>
              </a:path>
            </a:pathLst>
          </a:custGeom>
          <a:ln w="762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57E1524-EDF8-426C-9FAF-374B29EC084D}"/>
              </a:ext>
            </a:extLst>
          </p:cNvPr>
          <p:cNvSpPr/>
          <p:nvPr/>
        </p:nvSpPr>
        <p:spPr>
          <a:xfrm>
            <a:off x="3373583" y="1350326"/>
            <a:ext cx="180110" cy="1801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90E41B-886C-4485-9DBD-60189648AD93}"/>
              </a:ext>
            </a:extLst>
          </p:cNvPr>
          <p:cNvSpPr/>
          <p:nvPr/>
        </p:nvSpPr>
        <p:spPr>
          <a:xfrm>
            <a:off x="2015836" y="3373089"/>
            <a:ext cx="180110" cy="1801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1DE3256-9EA5-438F-B8A8-013ACC504396}"/>
              </a:ext>
            </a:extLst>
          </p:cNvPr>
          <p:cNvSpPr/>
          <p:nvPr/>
        </p:nvSpPr>
        <p:spPr>
          <a:xfrm>
            <a:off x="3768438" y="3982687"/>
            <a:ext cx="180110" cy="1801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57B4EB-592D-4FB5-B7EC-F41383F05C16}"/>
              </a:ext>
            </a:extLst>
          </p:cNvPr>
          <p:cNvSpPr txBox="1"/>
          <p:nvPr/>
        </p:nvSpPr>
        <p:spPr>
          <a:xfrm>
            <a:off x="3554048" y="4162797"/>
            <a:ext cx="78899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Doppio One" panose="020B0604020202020204" charset="0"/>
              </a:rPr>
              <a:t>V(0)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AB1A4A-6347-44AF-9258-0FAD2B380BD2}"/>
              </a:ext>
            </a:extLst>
          </p:cNvPr>
          <p:cNvSpPr txBox="1"/>
          <p:nvPr/>
        </p:nvSpPr>
        <p:spPr>
          <a:xfrm>
            <a:off x="1593625" y="3546269"/>
            <a:ext cx="70564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Doppio One" panose="020B0604020202020204" charset="0"/>
              </a:rPr>
              <a:t>V(1)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107067-D134-4799-9D1F-6DDE12750FD9}"/>
              </a:ext>
            </a:extLst>
          </p:cNvPr>
          <p:cNvSpPr txBox="1"/>
          <p:nvPr/>
        </p:nvSpPr>
        <p:spPr>
          <a:xfrm>
            <a:off x="3176025" y="888661"/>
            <a:ext cx="75533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Doppio One" panose="020B0604020202020204" charset="0"/>
              </a:rPr>
              <a:t>V(2)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41F604-6313-4863-BE23-B4061814615B}"/>
              </a:ext>
            </a:extLst>
          </p:cNvPr>
          <p:cNvSpPr txBox="1"/>
          <p:nvPr/>
        </p:nvSpPr>
        <p:spPr>
          <a:xfrm>
            <a:off x="975160" y="1700274"/>
            <a:ext cx="1749197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Doppio One" panose="020B0604020202020204" charset="0"/>
              </a:rPr>
              <a:t>Vertices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A15EB5-29F8-48A3-8B2B-F3A92D43FDFD}"/>
              </a:ext>
            </a:extLst>
          </p:cNvPr>
          <p:cNvSpPr txBox="1"/>
          <p:nvPr/>
        </p:nvSpPr>
        <p:spPr>
          <a:xfrm>
            <a:off x="6168607" y="1115499"/>
            <a:ext cx="1540806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Doppio One" panose="020B0604020202020204" charset="0"/>
              </a:rPr>
              <a:t>Indices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862CB9-E576-481D-BCEF-DE7A83CF5E96}"/>
              </a:ext>
            </a:extLst>
          </p:cNvPr>
          <p:cNvSpPr/>
          <p:nvPr/>
        </p:nvSpPr>
        <p:spPr>
          <a:xfrm>
            <a:off x="6168607" y="1818901"/>
            <a:ext cx="1540806" cy="505690"/>
          </a:xfrm>
          <a:prstGeom prst="rect">
            <a:avLst/>
          </a:prstGeom>
          <a:ln w="190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Doppio One" panose="020B0604020202020204" charset="0"/>
              </a:rPr>
              <a:t>I(0) = 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75D0A6-2570-4672-82A4-EDCEEC54336A}"/>
              </a:ext>
            </a:extLst>
          </p:cNvPr>
          <p:cNvSpPr/>
          <p:nvPr/>
        </p:nvSpPr>
        <p:spPr>
          <a:xfrm>
            <a:off x="6168607" y="2443218"/>
            <a:ext cx="1540806" cy="505690"/>
          </a:xfrm>
          <a:prstGeom prst="rect">
            <a:avLst/>
          </a:prstGeom>
          <a:ln w="190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Doppio One" panose="020B0604020202020204" charset="0"/>
              </a:rPr>
              <a:t>I(1) = 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9A7D7F-F322-4FED-B5F6-95ACFAA57CF9}"/>
              </a:ext>
            </a:extLst>
          </p:cNvPr>
          <p:cNvSpPr/>
          <p:nvPr/>
        </p:nvSpPr>
        <p:spPr>
          <a:xfrm>
            <a:off x="6168607" y="3108236"/>
            <a:ext cx="1540806" cy="505690"/>
          </a:xfrm>
          <a:prstGeom prst="rect">
            <a:avLst/>
          </a:prstGeom>
          <a:ln w="190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Doppio One" panose="020B0604020202020204" charset="0"/>
              </a:rPr>
              <a:t>I(2) = 1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CE14E96-9788-40D0-9EE6-7150F7C43AFD}"/>
              </a:ext>
            </a:extLst>
          </p:cNvPr>
          <p:cNvCxnSpPr>
            <a:cxnSpLocks/>
          </p:cNvCxnSpPr>
          <p:nvPr/>
        </p:nvCxnSpPr>
        <p:spPr>
          <a:xfrm flipH="1" flipV="1">
            <a:off x="2195947" y="3613927"/>
            <a:ext cx="1071546" cy="1220816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C9524CA-636A-483E-A0DD-9D8F2F6EF03A}"/>
              </a:ext>
            </a:extLst>
          </p:cNvPr>
          <p:cNvCxnSpPr>
            <a:cxnSpLocks/>
          </p:cNvCxnSpPr>
          <p:nvPr/>
        </p:nvCxnSpPr>
        <p:spPr>
          <a:xfrm flipH="1">
            <a:off x="3267493" y="4835236"/>
            <a:ext cx="1616234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578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22"/>
            <a:ext cx="8229600" cy="784456"/>
          </a:xfrm>
        </p:spPr>
        <p:txBody>
          <a:bodyPr/>
          <a:lstStyle/>
          <a:p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3D: What library to use?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35782"/>
            <a:ext cx="8229600" cy="3790050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“Write games, not engines”</a:t>
            </a:r>
          </a:p>
          <a:p>
            <a:pPr marL="533400" lvl="1" indent="0">
              <a:buNone/>
            </a:pPr>
            <a:r>
              <a:rPr lang="en-US" sz="1600" dirty="0">
                <a:latin typeface="Doppio One" panose="020B0604020202020204" charset="0"/>
                <a:hlinkClick r:id="rId3"/>
              </a:rPr>
              <a:t>https://geometrian.com/programming/tutorials/write-games-not-engines</a:t>
            </a:r>
            <a:endParaRPr lang="en-US" sz="1600" dirty="0">
              <a:latin typeface="Doppio One" panose="020B0604020202020204" charset="0"/>
            </a:endParaRPr>
          </a:p>
          <a:p>
            <a:r>
              <a:rPr lang="en-US" sz="2800" dirty="0">
                <a:latin typeface="Doppio One" panose="020B0604020202020204" charset="0"/>
              </a:rPr>
              <a:t>Prefer framework rather than an engine</a:t>
            </a:r>
          </a:p>
          <a:p>
            <a:r>
              <a:rPr lang="en-US" sz="2800" dirty="0">
                <a:latin typeface="Doppio One" panose="020B0604020202020204" charset="0"/>
              </a:rPr>
              <a:t>Remember KISS and YAGNI principles!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Avoid unnecessary complexity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Avoid unnecessary features</a:t>
            </a:r>
          </a:p>
          <a:p>
            <a:r>
              <a:rPr lang="en-US" sz="2800" dirty="0">
                <a:latin typeface="Doppio One" panose="020B0604020202020204" charset="0"/>
              </a:rPr>
              <a:t>Too many options to choose from are not necessarily a good thing. </a:t>
            </a:r>
          </a:p>
          <a:p>
            <a:pPr lvl="1"/>
            <a:r>
              <a:rPr lang="en-US" sz="2200" dirty="0">
                <a:solidFill>
                  <a:schemeClr val="accent3">
                    <a:lumMod val="50000"/>
                  </a:schemeClr>
                </a:solidFill>
                <a:latin typeface="Doppio One" panose="020B0604020202020204" charset="0"/>
              </a:rPr>
              <a:t>Choose none!</a:t>
            </a:r>
            <a:r>
              <a:rPr lang="en-US" sz="2200" dirty="0">
                <a:latin typeface="Doppio One" panose="020B0604020202020204" charset="0"/>
              </a:rPr>
              <a:t> </a:t>
            </a:r>
            <a:r>
              <a:rPr lang="en-US" sz="2200" dirty="0">
                <a:latin typeface="+mj-lt"/>
              </a:rPr>
              <a:t>:)</a:t>
            </a:r>
          </a:p>
          <a:p>
            <a:endParaRPr lang="en-US" sz="2200" dirty="0">
              <a:latin typeface="Doppio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479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5187-4743-4A12-A49A-FBCF110D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4380"/>
            <a:ext cx="8229600" cy="654154"/>
          </a:xfrm>
        </p:spPr>
        <p:txBody>
          <a:bodyPr/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yncopate" panose="020B0604020202020204" charset="0"/>
              </a:rPr>
              <a:t>Using Direct3D in Delphi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B59A-7E54-4103-BBB6-897C2FAD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837398"/>
            <a:ext cx="8229600" cy="3963305"/>
          </a:xfrm>
        </p:spPr>
        <p:txBody>
          <a:bodyPr/>
          <a:lstStyle/>
          <a:p>
            <a:r>
              <a:rPr lang="en-US" sz="2800" dirty="0">
                <a:latin typeface="Doppio One" panose="020B0604020202020204" charset="0"/>
              </a:rPr>
              <a:t>Direct3D is a de-facto Windows standard!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Excellent driver and hardware support.</a:t>
            </a:r>
          </a:p>
          <a:p>
            <a:pPr lvl="1"/>
            <a:r>
              <a:rPr lang="en-US" sz="2200" dirty="0">
                <a:latin typeface="Doppio One" panose="020B0604020202020204" charset="0"/>
              </a:rPr>
              <a:t>Good documentation on MSDN web site.</a:t>
            </a:r>
          </a:p>
          <a:p>
            <a:r>
              <a:rPr lang="en-US" sz="2800" dirty="0">
                <a:latin typeface="Doppio One" panose="020B0604020202020204" charset="0"/>
              </a:rPr>
              <a:t>Delphi Tokyo 10.2 comes with latest DirectX headers.</a:t>
            </a:r>
          </a:p>
          <a:p>
            <a:r>
              <a:rPr lang="en-US" sz="2800" dirty="0">
                <a:latin typeface="Doppio One" panose="020B0604020202020204" charset="0"/>
              </a:rPr>
              <a:t>Delphi RTL provides all necessary 3D vector types and functions.</a:t>
            </a:r>
            <a:endParaRPr lang="en-US" sz="2200" dirty="0">
              <a:latin typeface="Doppio One" panose="020B0604020202020204" charset="0"/>
            </a:endParaRPr>
          </a:p>
          <a:p>
            <a:r>
              <a:rPr lang="en-US" sz="2800" dirty="0">
                <a:latin typeface="Doppio One" panose="020B0604020202020204" charset="0"/>
              </a:rPr>
              <a:t>Tutorial application on GitHub:</a:t>
            </a:r>
          </a:p>
          <a:p>
            <a:pPr lvl="1"/>
            <a:r>
              <a:rPr lang="en-US" sz="2200" dirty="0">
                <a:latin typeface="Doppio One" panose="020B0604020202020204" charset="0"/>
                <a:hlinkClick r:id="rId2"/>
              </a:rPr>
              <a:t>https://github.com/yunkot/DelphiDirect3DTutorial</a:t>
            </a:r>
            <a:endParaRPr lang="en-US" sz="2200" dirty="0">
              <a:latin typeface="Doppio One" panose="020B0604020202020204" charset="0"/>
            </a:endParaRPr>
          </a:p>
          <a:p>
            <a:endParaRPr lang="en-US" sz="2800" dirty="0">
              <a:latin typeface="Doppio One" panose="020B0604020202020204" charset="0"/>
            </a:endParaRPr>
          </a:p>
          <a:p>
            <a:endParaRPr lang="en-US" sz="2800" dirty="0">
              <a:latin typeface="Doppio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54530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Custom 1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1155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934</Words>
  <Application>Microsoft Office PowerPoint</Application>
  <PresentationFormat>On-screen Show (16:9)</PresentationFormat>
  <Paragraphs>181</Paragraphs>
  <Slides>23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Syncopate</vt:lpstr>
      <vt:lpstr>Doppio One</vt:lpstr>
      <vt:lpstr>Arial</vt:lpstr>
      <vt:lpstr>Simple Light</vt:lpstr>
      <vt:lpstr>Introduction to</vt:lpstr>
      <vt:lpstr>PowerPoint Presentation</vt:lpstr>
      <vt:lpstr>Agenda</vt:lpstr>
      <vt:lpstr>So why going 3D?</vt:lpstr>
      <vt:lpstr>The basics of 3D programming</vt:lpstr>
      <vt:lpstr>The basics of 3D programming</vt:lpstr>
      <vt:lpstr>The basics of 3D programming</vt:lpstr>
      <vt:lpstr>3D: What library to use?</vt:lpstr>
      <vt:lpstr>Using Direct3D in Delphi</vt:lpstr>
      <vt:lpstr>Using Direct3D in Delphi</vt:lpstr>
      <vt:lpstr>Using Direct3D Directly</vt:lpstr>
      <vt:lpstr>Using OpenGL in Delphi</vt:lpstr>
      <vt:lpstr>Using OpenGL Directly</vt:lpstr>
      <vt:lpstr>OpenGL: what to watch for</vt:lpstr>
      <vt:lpstr>OpenGL: considerations</vt:lpstr>
      <vt:lpstr>Using FireMonkey</vt:lpstr>
      <vt:lpstr>Using FireMonkey</vt:lpstr>
      <vt:lpstr>FireMonkey 3D strengths</vt:lpstr>
      <vt:lpstr>Other libraries</vt:lpstr>
      <vt:lpstr>Other libraries</vt:lpstr>
      <vt:lpstr>Other libraries</vt:lpstr>
      <vt:lpstr>Advanced 3D</vt:lpstr>
      <vt:lpstr>The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cp:lastModifiedBy>ykot</cp:lastModifiedBy>
  <cp:revision>59</cp:revision>
  <dcterms:modified xsi:type="dcterms:W3CDTF">2018-06-06T09:11:58Z</dcterms:modified>
</cp:coreProperties>
</file>