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85" r:id="rId4"/>
    <p:sldId id="287" r:id="rId5"/>
    <p:sldId id="292" r:id="rId6"/>
    <p:sldId id="296" r:id="rId7"/>
    <p:sldId id="293" r:id="rId8"/>
    <p:sldId id="294" r:id="rId9"/>
    <p:sldId id="295" r:id="rId10"/>
    <p:sldId id="301" r:id="rId11"/>
    <p:sldId id="290" r:id="rId12"/>
    <p:sldId id="298" r:id="rId13"/>
    <p:sldId id="303" r:id="rId14"/>
    <p:sldId id="302" r:id="rId15"/>
    <p:sldId id="300" r:id="rId16"/>
    <p:sldId id="276" r:id="rId17"/>
  </p:sldIdLst>
  <p:sldSz cx="9144000" cy="5143500" type="screen16x9"/>
  <p:notesSz cx="6858000" cy="9144000"/>
  <p:embeddedFontLst>
    <p:embeddedFont>
      <p:font typeface="Doppio One" panose="020B0604020202020204" charset="0"/>
      <p:regular r:id="rId19"/>
    </p:embeddedFont>
    <p:embeddedFont>
      <p:font typeface="Syncopate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6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6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5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67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5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6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9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3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70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6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aolorossi.ne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358187" y="1738625"/>
            <a:ext cx="6291300" cy="8331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High-performance</a:t>
            </a:r>
            <a:endParaRPr sz="3300" dirty="0"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045437" y="2571750"/>
            <a:ext cx="6951300" cy="883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434343"/>
                </a:solidFill>
                <a:latin typeface="Doppio One"/>
                <a:ea typeface="Doppio One"/>
                <a:cs typeface="Doppio One"/>
                <a:sym typeface="Doppio One"/>
              </a:rPr>
              <a:t>3D applications in Delphi</a:t>
            </a:r>
            <a:endParaRPr sz="3800" dirty="0">
              <a:solidFill>
                <a:srgbClr val="434343"/>
              </a:solidFill>
              <a:latin typeface="Doppio One"/>
              <a:ea typeface="Doppio One"/>
              <a:cs typeface="Doppio One"/>
              <a:sym typeface="Doppio One"/>
            </a:endParaRP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325" y="4681875"/>
            <a:ext cx="17907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181"/>
            <a:ext cx="8229600" cy="687769"/>
          </a:xfrm>
        </p:spPr>
        <p:txBody>
          <a:bodyPr/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Framework: Feature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83673"/>
            <a:ext cx="8229600" cy="3942159"/>
          </a:xfrm>
        </p:spPr>
        <p:txBody>
          <a:bodyPr/>
          <a:lstStyle/>
          <a:p>
            <a:r>
              <a:rPr lang="en-US" dirty="0">
                <a:latin typeface="Doppio One" panose="020B0604020202020204" charset="0"/>
              </a:rPr>
              <a:t>Geometry and Compute shaders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Generate complex 3D scenes directly on GPU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General-purpose massively parallel computing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Inherent </a:t>
            </a:r>
            <a:r>
              <a:rPr lang="en-US" dirty="0" err="1">
                <a:solidFill>
                  <a:schemeClr val="tx1"/>
                </a:solidFill>
                <a:latin typeface="Doppio One" panose="020B0604020202020204" charset="0"/>
              </a:rPr>
              <a:t>HiDPI</a:t>
            </a:r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 support (any scale)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Enterprise features for CAD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Object, camera, viewport manipulation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3D hierarchy model, object picking with mouse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Support for industry 2D and 3D formats</a:t>
            </a:r>
          </a:p>
          <a:p>
            <a:endParaRPr lang="en-US" dirty="0">
              <a:solidFill>
                <a:schemeClr val="tx1"/>
              </a:solidFill>
              <a:latin typeface="Doppio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9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03ABB4-B9EC-4445-BE1E-6D720D83D694}"/>
              </a:ext>
            </a:extLst>
          </p:cNvPr>
          <p:cNvCxnSpPr>
            <a:cxnSpLocks/>
          </p:cNvCxnSpPr>
          <p:nvPr/>
        </p:nvCxnSpPr>
        <p:spPr>
          <a:xfrm>
            <a:off x="2810422" y="2060146"/>
            <a:ext cx="0" cy="53788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270"/>
            <a:ext cx="8229600" cy="654154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Architecture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0DBA9-0995-4B0E-AD4E-427265421449}"/>
              </a:ext>
            </a:extLst>
          </p:cNvPr>
          <p:cNvSpPr/>
          <p:nvPr/>
        </p:nvSpPr>
        <p:spPr>
          <a:xfrm>
            <a:off x="5469719" y="956836"/>
            <a:ext cx="2787590" cy="505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Doppio One" panose="020B0604020202020204" charset="0"/>
              </a:rPr>
              <a:t>Delphi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0B1FB-E608-41A7-8C04-8CD371A7A008}"/>
              </a:ext>
            </a:extLst>
          </p:cNvPr>
          <p:cNvSpPr/>
          <p:nvPr/>
        </p:nvSpPr>
        <p:spPr>
          <a:xfrm>
            <a:off x="5469719" y="2248449"/>
            <a:ext cx="2510487" cy="8035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oppio One" panose="020B0604020202020204" charset="0"/>
              </a:rPr>
              <a:t>Color, vector and math framework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AE24F-CF36-4E83-B637-BEC0D4F894E2}"/>
              </a:ext>
            </a:extLst>
          </p:cNvPr>
          <p:cNvSpPr/>
          <p:nvPr/>
        </p:nvSpPr>
        <p:spPr>
          <a:xfrm>
            <a:off x="1796989" y="2598030"/>
            <a:ext cx="1877291" cy="505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oppio One" panose="020B0604020202020204" charset="0"/>
              </a:rPr>
              <a:t>Library API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831C4-4E3D-4277-9DF9-54130445FAEA}"/>
              </a:ext>
            </a:extLst>
          </p:cNvPr>
          <p:cNvSpPr/>
          <p:nvPr/>
        </p:nvSpPr>
        <p:spPr>
          <a:xfrm>
            <a:off x="1946564" y="1335947"/>
            <a:ext cx="1727717" cy="697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oppio One" panose="020B0604020202020204" charset="0"/>
              </a:rPr>
              <a:t>High-level Wrapper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C96D1-330E-4D17-A51D-DD5EBC9B4CFF}"/>
              </a:ext>
            </a:extLst>
          </p:cNvPr>
          <p:cNvCxnSpPr>
            <a:cxnSpLocks/>
          </p:cNvCxnSpPr>
          <p:nvPr/>
        </p:nvCxnSpPr>
        <p:spPr>
          <a:xfrm>
            <a:off x="4516582" y="1209681"/>
            <a:ext cx="0" cy="475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0280E5-702B-419A-9252-6E7A53139870}"/>
              </a:ext>
            </a:extLst>
          </p:cNvPr>
          <p:cNvCxnSpPr>
            <a:cxnSpLocks/>
          </p:cNvCxnSpPr>
          <p:nvPr/>
        </p:nvCxnSpPr>
        <p:spPr>
          <a:xfrm>
            <a:off x="4639859" y="3933819"/>
            <a:ext cx="645581" cy="21025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C11D8A-3D7D-43FE-8215-0BCB96E4007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63514" y="1462526"/>
            <a:ext cx="0" cy="785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47AAA-2509-43D8-A812-F581519A53FD}"/>
              </a:ext>
            </a:extLst>
          </p:cNvPr>
          <p:cNvSpPr/>
          <p:nvPr/>
        </p:nvSpPr>
        <p:spPr>
          <a:xfrm>
            <a:off x="1796989" y="3680974"/>
            <a:ext cx="1877292" cy="5056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Doppio One" panose="020B0604020202020204" charset="0"/>
              </a:rPr>
              <a:t>Platform API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0CE833-80A4-426A-83DC-73B22CB99E9C}"/>
              </a:ext>
            </a:extLst>
          </p:cNvPr>
          <p:cNvSpPr/>
          <p:nvPr/>
        </p:nvSpPr>
        <p:spPr>
          <a:xfrm>
            <a:off x="5285440" y="3891232"/>
            <a:ext cx="1180462" cy="5056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Doppio One" panose="020B0604020202020204" charset="0"/>
              </a:rPr>
              <a:t>GPU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E3906D-4F4C-4F30-A2C7-B8CDB011CFD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516582" y="1209681"/>
            <a:ext cx="953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914FF13-FAE9-446B-A650-E5414FAF7A04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674281" y="1684907"/>
            <a:ext cx="84230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58BB20-A1FF-4C3B-B87B-B3425C7CDF6D}"/>
              </a:ext>
            </a:extLst>
          </p:cNvPr>
          <p:cNvCxnSpPr>
            <a:cxnSpLocks/>
          </p:cNvCxnSpPr>
          <p:nvPr/>
        </p:nvCxnSpPr>
        <p:spPr>
          <a:xfrm>
            <a:off x="2810422" y="3143090"/>
            <a:ext cx="0" cy="53788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F1CCA56-394F-4C1C-9BC4-4C55B225193F}"/>
              </a:ext>
            </a:extLst>
          </p:cNvPr>
          <p:cNvCxnSpPr>
            <a:cxnSpLocks/>
          </p:cNvCxnSpPr>
          <p:nvPr/>
        </p:nvCxnSpPr>
        <p:spPr>
          <a:xfrm>
            <a:off x="3686722" y="3933819"/>
            <a:ext cx="9531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0B3FD9-EA4A-4528-A45A-0C03B7BFD2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2"/>
            <a:ext cx="8229600" cy="687769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Syncopate" panose="020B0604020202020204" charset="0"/>
              </a:rPr>
              <a:t>Example usage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869C0-3E21-4165-8416-D55EA2332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" t="34496" r="40961" b="22894"/>
          <a:stretch/>
        </p:blipFill>
        <p:spPr>
          <a:xfrm>
            <a:off x="0" y="964863"/>
            <a:ext cx="9089935" cy="37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0B3FD9-EA4A-4528-A45A-0C03B7BFD2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7EB34-6045-4432-A747-1C1A159D9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7" t="28049" r="40833" b="16672"/>
          <a:stretch/>
        </p:blipFill>
        <p:spPr>
          <a:xfrm>
            <a:off x="9607" y="96981"/>
            <a:ext cx="9134393" cy="49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0B3FD9-EA4A-4528-A45A-0C03B7BFD2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2"/>
            <a:ext cx="8229600" cy="687769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Syncopate" panose="020B0604020202020204" charset="0"/>
              </a:rPr>
              <a:t>Zero call overhead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0C71A-E523-43A7-8006-0B549E8A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9" t="36564" r="45379" b="45847"/>
          <a:stretch/>
        </p:blipFill>
        <p:spPr>
          <a:xfrm>
            <a:off x="-1" y="1640757"/>
            <a:ext cx="9143999" cy="18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0B3FD9-EA4A-4528-A45A-0C03B7BFD2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FE983-5B18-4C94-95C4-F17012EA3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5" t="11080" r="42349" b="24970"/>
          <a:stretch/>
        </p:blipFill>
        <p:spPr>
          <a:xfrm>
            <a:off x="415636" y="-5605"/>
            <a:ext cx="8215745" cy="51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243684-535B-406B-83C1-7DC6344E7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Using the framework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AC0852-AC72-4FEC-8D54-E4EED5AD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Doppio One" panose="020B0604020202020204" charset="0"/>
              </a:rPr>
              <a:t>Let’s open some example projects!</a:t>
            </a:r>
          </a:p>
        </p:txBody>
      </p:sp>
    </p:spTree>
    <p:extLst>
      <p:ext uri="{BB962C8B-B14F-4D97-AF65-F5344CB8AC3E}">
        <p14:creationId xmlns:p14="http://schemas.microsoft.com/office/powerpoint/2010/main" val="250035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198875" y="0"/>
            <a:ext cx="4944900" cy="51435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529925" y="1954450"/>
            <a:ext cx="3173100" cy="202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Syncopate"/>
                <a:ea typeface="Syncopate"/>
                <a:cs typeface="Syncopate"/>
                <a:sym typeface="Syncopate"/>
              </a:rPr>
              <a:t>Yuriy</a:t>
            </a:r>
            <a:r>
              <a:rPr lang="en-US" sz="1800" b="1" dirty="0"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lang="en-US" sz="1800" dirty="0" err="1">
                <a:latin typeface="Syncopate"/>
                <a:ea typeface="Syncopate"/>
                <a:cs typeface="Syncopate"/>
                <a:sym typeface="Syncopate"/>
              </a:rPr>
              <a:t>Kotsarenko</a:t>
            </a:r>
            <a:endParaRPr sz="1800" dirty="0"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yncopate"/>
                <a:ea typeface="Syncopate"/>
                <a:cs typeface="Syncopate"/>
                <a:sym typeface="Syncopate"/>
              </a:rPr>
              <a:t>R&amp;D Consulting</a:t>
            </a:r>
            <a:endParaRPr sz="1800" b="1" dirty="0"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Doppio One"/>
              <a:ea typeface="Doppio One"/>
              <a:cs typeface="Doppio One"/>
              <a:sym typeface="Doppio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Doppio One"/>
              <a:ea typeface="Doppio One"/>
              <a:cs typeface="Doppio One"/>
              <a:sym typeface="Doppio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Doppio One"/>
                <a:ea typeface="Doppio One"/>
                <a:cs typeface="Doppio One"/>
                <a:sym typeface="Doppio One"/>
              </a:rPr>
              <a:t>ykot@</a:t>
            </a:r>
            <a:r>
              <a:rPr lang="en-US" sz="2000" dirty="0">
                <a:latin typeface="Doppio One"/>
                <a:ea typeface="Doppio One"/>
                <a:cs typeface="Doppio One"/>
                <a:sym typeface="Doppio One"/>
              </a:rPr>
              <a:t>afterwarp.io</a:t>
            </a:r>
            <a:endParaRPr sz="2000" dirty="0">
              <a:latin typeface="Doppio One"/>
              <a:ea typeface="Doppio One"/>
              <a:cs typeface="Doppio One"/>
              <a:sym typeface="Doppio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oppio One"/>
                <a:ea typeface="Doppio One"/>
                <a:cs typeface="Doppio One"/>
                <a:sym typeface="Doppio One"/>
              </a:rPr>
              <a:t>http://afterwarp.io</a:t>
            </a:r>
            <a:endParaRPr sz="2000" dirty="0">
              <a:latin typeface="Doppio One"/>
              <a:ea typeface="Doppio One"/>
              <a:cs typeface="Doppio One"/>
              <a:sym typeface="Doppio One"/>
            </a:endParaRP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9825" y="4260425"/>
            <a:ext cx="1861000" cy="7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950" y="312000"/>
            <a:ext cx="4426750" cy="16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10340-CB1D-440F-9ACE-1FEB638C1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222" y="518257"/>
            <a:ext cx="1234800" cy="1231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7F1AB6-E300-4797-A1C9-B1C5E060068A}"/>
              </a:ext>
            </a:extLst>
          </p:cNvPr>
          <p:cNvSpPr txBox="1"/>
          <p:nvPr/>
        </p:nvSpPr>
        <p:spPr>
          <a:xfrm>
            <a:off x="0" y="4395931"/>
            <a:ext cx="4184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Developer of </a:t>
            </a:r>
            <a:r>
              <a:rPr lang="en-US" dirty="0" err="1">
                <a:solidFill>
                  <a:schemeClr val="tx1"/>
                </a:solidFill>
              </a:rPr>
              <a:t>Asphyre</a:t>
            </a:r>
            <a:r>
              <a:rPr lang="en-US" dirty="0">
                <a:solidFill>
                  <a:schemeClr val="tx1"/>
                </a:solidFill>
              </a:rPr>
              <a:t> / Platform </a:t>
            </a:r>
            <a:r>
              <a:rPr lang="en-US" dirty="0" err="1">
                <a:solidFill>
                  <a:schemeClr val="tx1"/>
                </a:solidFill>
              </a:rPr>
              <a:t>eXtended</a:t>
            </a:r>
            <a:r>
              <a:rPr lang="en-US" dirty="0">
                <a:solidFill>
                  <a:schemeClr val="tx1"/>
                </a:solidFill>
              </a:rPr>
              <a:t> Library: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B24B2-2BD3-4A3D-BE8E-722B77BAA3B0}"/>
              </a:ext>
            </a:extLst>
          </p:cNvPr>
          <p:cNvSpPr/>
          <p:nvPr/>
        </p:nvSpPr>
        <p:spPr>
          <a:xfrm>
            <a:off x="1138133" y="4710595"/>
            <a:ext cx="18389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500" b="1" dirty="0">
                <a:solidFill>
                  <a:schemeClr val="tx1"/>
                </a:solidFill>
                <a:latin typeface="Doppio One" panose="020B0604020202020204" charset="0"/>
                <a:ea typeface="Doppio One"/>
                <a:cs typeface="Doppio One"/>
                <a:sym typeface="Doppio One"/>
              </a:rPr>
              <a:t>http://asphyre.net</a:t>
            </a:r>
            <a:endParaRPr lang="en" sz="1500" b="1" dirty="0">
              <a:solidFill>
                <a:schemeClr val="tx1"/>
              </a:solidFill>
              <a:latin typeface="Doppio One" panose="020B0604020202020204" charset="0"/>
              <a:ea typeface="Doppio One"/>
              <a:cs typeface="Doppio One"/>
              <a:sym typeface="Doppio One"/>
              <a:hlinkClick r:id="rId6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821"/>
            <a:ext cx="8229600" cy="1302033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Afterwarp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 framework: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31819"/>
            <a:ext cx="8229600" cy="2854036"/>
          </a:xfrm>
        </p:spPr>
        <p:txBody>
          <a:bodyPr/>
          <a:lstStyle/>
          <a:p>
            <a:r>
              <a:rPr lang="en-US" sz="3600" dirty="0">
                <a:latin typeface="Doppio One" panose="020B0604020202020204" charset="0"/>
              </a:rPr>
              <a:t>Introduction</a:t>
            </a:r>
          </a:p>
          <a:p>
            <a:r>
              <a:rPr lang="en-US" sz="3600" dirty="0">
                <a:latin typeface="Doppio One" panose="020B0604020202020204" charset="0"/>
              </a:rPr>
              <a:t>Review key features</a:t>
            </a:r>
          </a:p>
          <a:p>
            <a:r>
              <a:rPr lang="en-US" sz="3600" dirty="0">
                <a:latin typeface="Doppio One" panose="020B0604020202020204" charset="0"/>
              </a:rPr>
              <a:t>Discuss architecture</a:t>
            </a:r>
          </a:p>
          <a:p>
            <a:r>
              <a:rPr lang="en-US" sz="3600" dirty="0">
                <a:latin typeface="Doppio One" panose="020B0604020202020204" charset="0"/>
              </a:rPr>
              <a:t>Walk though example code</a:t>
            </a:r>
          </a:p>
          <a:p>
            <a:endParaRPr lang="en-US" sz="2800" dirty="0">
              <a:latin typeface="Doppio One" panose="020B0604020202020204" charset="0"/>
            </a:endParaRPr>
          </a:p>
          <a:p>
            <a:endParaRPr lang="en-US" sz="2800" dirty="0">
              <a:latin typeface="Doppio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7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181"/>
            <a:ext cx="8229600" cy="68776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Framework: quick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83673"/>
            <a:ext cx="8229600" cy="3942159"/>
          </a:xfrm>
        </p:spPr>
        <p:txBody>
          <a:bodyPr/>
          <a:lstStyle/>
          <a:p>
            <a:r>
              <a:rPr lang="en-US" sz="3200" dirty="0">
                <a:latin typeface="Doppio One" panose="020B0604020202020204" charset="0"/>
              </a:rPr>
              <a:t>Supports Modern Hardware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Doppio One" panose="020B0604020202020204" charset="0"/>
              </a:rPr>
              <a:t>Direct3D 11+</a:t>
            </a:r>
            <a:r>
              <a:rPr lang="en-US" dirty="0">
                <a:latin typeface="Doppio One" panose="020B0604020202020204" charset="0"/>
              </a:rPr>
              <a:t> and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Doppio One" panose="020B0604020202020204" charset="0"/>
              </a:rPr>
              <a:t>OpenGL 3.3+</a:t>
            </a:r>
            <a:r>
              <a:rPr lang="en-US" dirty="0">
                <a:latin typeface="Doppio One" panose="020B0604020202020204" charset="0"/>
              </a:rPr>
              <a:t> (up to 4.6)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Doppio One" panose="020B0604020202020204" charset="0"/>
              </a:rPr>
              <a:t>Vulkan: under investigation</a:t>
            </a:r>
            <a:endParaRPr lang="en-US" dirty="0">
              <a:latin typeface="Doppio One" panose="020B0604020202020204" charset="0"/>
            </a:endParaRPr>
          </a:p>
          <a:p>
            <a:pPr lvl="1"/>
            <a:r>
              <a:rPr lang="en-US" dirty="0">
                <a:latin typeface="Doppio One" panose="020B0604020202020204" charset="0"/>
              </a:rPr>
              <a:t>Windows Vista, 7, 8, 8.1 and 10, other OSes.</a:t>
            </a:r>
          </a:p>
          <a:p>
            <a:r>
              <a:rPr lang="en-US" dirty="0">
                <a:latin typeface="Doppio One" panose="020B0604020202020204" charset="0"/>
              </a:rPr>
              <a:t>Need to target Windows XP? No problem!</a:t>
            </a:r>
          </a:p>
          <a:p>
            <a:pPr lvl="1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Doppio One" panose="020B0604020202020204" charset="0"/>
              </a:rPr>
              <a:t>Direct3D 9</a:t>
            </a:r>
            <a:r>
              <a:rPr lang="en-US" dirty="0">
                <a:latin typeface="Doppio One" panose="020B0604020202020204" charset="0"/>
              </a:rPr>
              <a:t> and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Doppio One" panose="020B0604020202020204" charset="0"/>
              </a:rPr>
              <a:t>OpenGL 2.x</a:t>
            </a:r>
            <a:r>
              <a:rPr lang="en-US" dirty="0">
                <a:latin typeface="Doppio One" panose="020B0604020202020204" charset="0"/>
              </a:rPr>
              <a:t> (“legacy build”)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Doppio One" panose="020B0604020202020204" charset="0"/>
              </a:rPr>
              <a:t>Windows XP</a:t>
            </a:r>
            <a:r>
              <a:rPr lang="en-US" dirty="0">
                <a:latin typeface="Doppio One" panose="020B0604020202020204" charset="0"/>
              </a:rPr>
              <a:t>, Vista, 7, 8, 8.1 and 10 , other OSes.</a:t>
            </a:r>
          </a:p>
          <a:p>
            <a:r>
              <a:rPr lang="en-US" dirty="0">
                <a:latin typeface="Doppio One" panose="020B0604020202020204" charset="0"/>
              </a:rPr>
              <a:t>Cross-platform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Windows, Linux, OS X, Android, iOS, Raspberry PI…</a:t>
            </a:r>
          </a:p>
        </p:txBody>
      </p:sp>
    </p:spTree>
    <p:extLst>
      <p:ext uri="{BB962C8B-B14F-4D97-AF65-F5344CB8AC3E}">
        <p14:creationId xmlns:p14="http://schemas.microsoft.com/office/powerpoint/2010/main" val="93228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181"/>
            <a:ext cx="8229600" cy="68776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Framework: quick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83673"/>
            <a:ext cx="8229600" cy="3942159"/>
          </a:xfrm>
        </p:spPr>
        <p:txBody>
          <a:bodyPr/>
          <a:lstStyle/>
          <a:p>
            <a:r>
              <a:rPr lang="en-US" dirty="0">
                <a:latin typeface="Doppio One" panose="020B0604020202020204" charset="0"/>
              </a:rPr>
              <a:t>Hardware API abstraction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Fully API and platform agnostic</a:t>
            </a:r>
          </a:p>
          <a:p>
            <a:r>
              <a:rPr lang="en-US" dirty="0">
                <a:latin typeface="Doppio One" panose="020B0604020202020204" charset="0"/>
              </a:rPr>
              <a:t>Low-level easy to use API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Build your own engine.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Write your own shaders.</a:t>
            </a:r>
          </a:p>
          <a:p>
            <a:r>
              <a:rPr lang="en-US" dirty="0">
                <a:latin typeface="Doppio One" panose="020B0604020202020204" charset="0"/>
              </a:rPr>
              <a:t>High-level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Doppio One" panose="020B0604020202020204" charset="0"/>
              </a:rPr>
              <a:t>InnerFlux</a:t>
            </a:r>
            <a:r>
              <a:rPr lang="en-US" dirty="0">
                <a:latin typeface="Doppio One" panose="020B0604020202020204" charset="0"/>
              </a:rPr>
              <a:t>© rendering engine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Create fast 3D applications quickly and easily.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Shader or low-level API knowledge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79912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2"/>
            <a:ext cx="8229600" cy="68776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Framework: quick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78873"/>
            <a:ext cx="8229600" cy="4246959"/>
          </a:xfrm>
        </p:spPr>
        <p:txBody>
          <a:bodyPr/>
          <a:lstStyle/>
          <a:p>
            <a:r>
              <a:rPr lang="en-US" dirty="0">
                <a:latin typeface="Doppio One" panose="020B0604020202020204" charset="0"/>
              </a:rPr>
              <a:t>Core framework is written in C++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Features from latest C++17 standard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Highly optimized and reliable</a:t>
            </a:r>
          </a:p>
          <a:p>
            <a:r>
              <a:rPr lang="en-US" dirty="0">
                <a:latin typeface="Doppio One" panose="020B0604020202020204" charset="0"/>
              </a:rPr>
              <a:t>High-level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Doppio One" panose="020B0604020202020204" charset="0"/>
              </a:rPr>
              <a:t>Delphi Framework</a:t>
            </a:r>
            <a:r>
              <a:rPr lang="en-US" b="1" dirty="0">
                <a:latin typeface="Doppio One" panose="020B0604020202020204" charset="0"/>
              </a:rPr>
              <a:t> </a:t>
            </a:r>
            <a:r>
              <a:rPr lang="en-US" dirty="0">
                <a:latin typeface="Doppio One" panose="020B0604020202020204" charset="0"/>
              </a:rPr>
              <a:t>built on top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Full native Delphi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Doppio One" panose="020B0604020202020204" charset="0"/>
              </a:rPr>
              <a:t>vector, color and math</a:t>
            </a:r>
            <a:r>
              <a:rPr lang="en-US" dirty="0">
                <a:latin typeface="Doppio One" panose="020B0604020202020204" charset="0"/>
              </a:rPr>
              <a:t> library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Thin wrapper that gets </a:t>
            </a:r>
            <a:r>
              <a:rPr lang="en-US" dirty="0" err="1">
                <a:latin typeface="Doppio One" panose="020B0604020202020204" charset="0"/>
              </a:rPr>
              <a:t>inlined</a:t>
            </a:r>
            <a:r>
              <a:rPr lang="en-US" dirty="0">
                <a:latin typeface="Doppio One" panose="020B0604020202020204" charset="0"/>
              </a:rPr>
              <a:t> by Delphi compiler</a:t>
            </a:r>
          </a:p>
          <a:p>
            <a:pPr lvl="2"/>
            <a:r>
              <a:rPr lang="en-US" dirty="0">
                <a:latin typeface="Doppio One" panose="020B0604020202020204" charset="0"/>
              </a:rPr>
              <a:t>Zero overhead, maximum performance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Friendly and easy-to-use high-level objects</a:t>
            </a:r>
          </a:p>
          <a:p>
            <a:pPr lvl="1"/>
            <a:r>
              <a:rPr lang="en-US" dirty="0">
                <a:latin typeface="Doppio One" panose="020B0604020202020204" charset="0"/>
              </a:rPr>
              <a:t>Supports from Delphi 2006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Doppio One" panose="020B0604020202020204" charset="0"/>
              </a:rPr>
              <a:t>Delphi Tokyo 10.2.3</a:t>
            </a:r>
          </a:p>
          <a:p>
            <a:pPr lvl="2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Doppio One" panose="020B0604020202020204" charset="0"/>
              </a:rPr>
              <a:t>Delphi 7</a:t>
            </a:r>
            <a:r>
              <a:rPr lang="en-US" sz="1600" dirty="0">
                <a:latin typeface="Doppio One" panose="020B0604020202020204" charset="0"/>
              </a:rPr>
              <a:t> and earlier support coming for those who need it…</a:t>
            </a:r>
          </a:p>
        </p:txBody>
      </p:sp>
    </p:spTree>
    <p:extLst>
      <p:ext uri="{BB962C8B-B14F-4D97-AF65-F5344CB8AC3E}">
        <p14:creationId xmlns:p14="http://schemas.microsoft.com/office/powerpoint/2010/main" val="388616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181"/>
            <a:ext cx="8229600" cy="68776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Framework: 3D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83673"/>
            <a:ext cx="8229600" cy="3942159"/>
          </a:xfrm>
        </p:spPr>
        <p:txBody>
          <a:bodyPr/>
          <a:lstStyle/>
          <a:p>
            <a:r>
              <a:rPr lang="en-US" dirty="0">
                <a:latin typeface="Doppio One" panose="020B0604020202020204" charset="0"/>
              </a:rPr>
              <a:t>Hybrid Deferred-Forward multi-stage rendering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Real-time Shadows with Soft Penumbra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Order-Independent Transparency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3D Volume Surface visualization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Geometry generation directly on GPU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3D Graphing and Object-Model Hierarchy</a:t>
            </a:r>
          </a:p>
        </p:txBody>
      </p:sp>
    </p:spTree>
    <p:extLst>
      <p:ext uri="{BB962C8B-B14F-4D97-AF65-F5344CB8AC3E}">
        <p14:creationId xmlns:p14="http://schemas.microsoft.com/office/powerpoint/2010/main" val="91888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181"/>
            <a:ext cx="8229600" cy="687769"/>
          </a:xfrm>
        </p:spPr>
        <p:txBody>
          <a:bodyPr/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Framework: Text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83673"/>
            <a:ext cx="8229600" cy="3942159"/>
          </a:xfrm>
        </p:spPr>
        <p:txBody>
          <a:bodyPr/>
          <a:lstStyle/>
          <a:p>
            <a:r>
              <a:rPr lang="en-US" dirty="0">
                <a:latin typeface="Doppio One" panose="020B0604020202020204" charset="0"/>
              </a:rPr>
              <a:t>High-quality antialiasing with sub-pixel accuracy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Unicode support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Color gradients, border, shadow, outline, blending effects</a:t>
            </a:r>
          </a:p>
          <a:p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SDF Text with up to 16x super-sampling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Superior quality of 3D “vector-like” text</a:t>
            </a:r>
          </a:p>
        </p:txBody>
      </p:sp>
    </p:spTree>
    <p:extLst>
      <p:ext uri="{BB962C8B-B14F-4D97-AF65-F5344CB8AC3E}">
        <p14:creationId xmlns:p14="http://schemas.microsoft.com/office/powerpoint/2010/main" val="233844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187-4743-4A12-A49A-FBCF110D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181"/>
            <a:ext cx="8229600" cy="68776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ncopate" panose="020B0604020202020204" charset="0"/>
              </a:rPr>
              <a:t>Framework: 2D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B59A-7E54-4103-BBB6-897C2FAD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83673"/>
            <a:ext cx="8229600" cy="3942159"/>
          </a:xfrm>
        </p:spPr>
        <p:txBody>
          <a:bodyPr/>
          <a:lstStyle/>
          <a:p>
            <a:r>
              <a:rPr lang="en-US" sz="2800" dirty="0">
                <a:latin typeface="Doppio One" panose="020B0604020202020204" charset="0"/>
              </a:rPr>
              <a:t>Geometric shapes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Doppio One" panose="020B0604020202020204" charset="0"/>
              </a:rPr>
              <a:t>Varying thickness, color gradients, blending effects</a:t>
            </a:r>
          </a:p>
          <a:p>
            <a:r>
              <a:rPr lang="en-US" sz="2800" dirty="0">
                <a:solidFill>
                  <a:schemeClr val="tx1"/>
                </a:solidFill>
                <a:latin typeface="Doppio One" panose="020B0604020202020204" charset="0"/>
              </a:rPr>
              <a:t>Arbitrary paths with multiple options for joints and caps</a:t>
            </a:r>
          </a:p>
          <a:p>
            <a:r>
              <a:rPr lang="en-US" sz="2800" dirty="0">
                <a:solidFill>
                  <a:schemeClr val="tx1"/>
                </a:solidFill>
                <a:latin typeface="Doppio One" panose="020B0604020202020204" charset="0"/>
              </a:rPr>
              <a:t>Polygons of any kind (including holes)</a:t>
            </a:r>
          </a:p>
          <a:p>
            <a:r>
              <a:rPr lang="en-US" sz="2800" dirty="0">
                <a:solidFill>
                  <a:schemeClr val="tx1"/>
                </a:solidFill>
                <a:latin typeface="Doppio One" panose="020B0604020202020204" charset="0"/>
              </a:rPr>
              <a:t>Cubic interpolation for images</a:t>
            </a:r>
          </a:p>
          <a:p>
            <a:r>
              <a:rPr lang="en-US" sz="2800" dirty="0">
                <a:solidFill>
                  <a:schemeClr val="tx1"/>
                </a:solidFill>
                <a:latin typeface="Doppio One" panose="020B0604020202020204" charset="0"/>
              </a:rPr>
              <a:t>Signed-distance Fields (“vector-like” images)</a:t>
            </a:r>
          </a:p>
        </p:txBody>
      </p:sp>
    </p:spTree>
    <p:extLst>
      <p:ext uri="{BB962C8B-B14F-4D97-AF65-F5344CB8AC3E}">
        <p14:creationId xmlns:p14="http://schemas.microsoft.com/office/powerpoint/2010/main" val="21573916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1155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449</Words>
  <Application>Microsoft Office PowerPoint</Application>
  <PresentationFormat>On-screen Show (16:9)</PresentationFormat>
  <Paragraphs>85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Doppio One</vt:lpstr>
      <vt:lpstr>Syncopate</vt:lpstr>
      <vt:lpstr>Arial</vt:lpstr>
      <vt:lpstr>Simple Light</vt:lpstr>
      <vt:lpstr>High-performance</vt:lpstr>
      <vt:lpstr>PowerPoint Presentation</vt:lpstr>
      <vt:lpstr>Afterwarp framework: Agenda</vt:lpstr>
      <vt:lpstr>Framework: quick facts</vt:lpstr>
      <vt:lpstr>Framework: quick facts</vt:lpstr>
      <vt:lpstr>Framework: quick facts</vt:lpstr>
      <vt:lpstr>Framework: 3D Features</vt:lpstr>
      <vt:lpstr>Framework: Text Features</vt:lpstr>
      <vt:lpstr>Framework: 2D features</vt:lpstr>
      <vt:lpstr>Framework: Feature facts</vt:lpstr>
      <vt:lpstr>Architecture</vt:lpstr>
      <vt:lpstr>Example usage</vt:lpstr>
      <vt:lpstr>PowerPoint Presentation</vt:lpstr>
      <vt:lpstr>Zero call overhead</vt:lpstr>
      <vt:lpstr>PowerPoint Presentation</vt:lpstr>
      <vt:lpstr>Using the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ykot</cp:lastModifiedBy>
  <cp:revision>81</cp:revision>
  <dcterms:modified xsi:type="dcterms:W3CDTF">2018-06-07T09:54:11Z</dcterms:modified>
</cp:coreProperties>
</file>