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79" r:id="rId3"/>
    <p:sldId id="290" r:id="rId4"/>
    <p:sldId id="291" r:id="rId5"/>
    <p:sldId id="292" r:id="rId6"/>
    <p:sldId id="293" r:id="rId7"/>
    <p:sldId id="294" r:id="rId8"/>
    <p:sldId id="295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CB1DC-3DC6-47A0-87F8-68CAB106C557}" type="datetimeFigureOut">
              <a:rPr lang="en-US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A88E3-7050-435B-9F0E-2F7A0831C1E3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88E3-7050-435B-9F0E-2F7A0831C1E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7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88E3-7050-435B-9F0E-2F7A0831C1E3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7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88E3-7050-435B-9F0E-2F7A0831C1E3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4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17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8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2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93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2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2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9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8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9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6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68538"/>
            <a:ext cx="9144000" cy="1844326"/>
          </a:xfrm>
        </p:spPr>
        <p:txBody>
          <a:bodyPr>
            <a:normAutofit/>
          </a:bodyPr>
          <a:lstStyle/>
          <a:p>
            <a:r>
              <a:rPr lang="de-DE" sz="3600" b="1" dirty="0" err="1"/>
              <a:t>Efficient</a:t>
            </a:r>
            <a:r>
              <a:rPr lang="de-DE" sz="3600" b="1" dirty="0"/>
              <a:t> </a:t>
            </a:r>
            <a:r>
              <a:rPr lang="de-DE" sz="3600" b="1" dirty="0" err="1"/>
              <a:t>data</a:t>
            </a:r>
            <a:r>
              <a:rPr lang="de-DE" sz="3600" b="1" dirty="0"/>
              <a:t> </a:t>
            </a:r>
            <a:r>
              <a:rPr lang="de-DE" sz="3600" b="1" dirty="0" err="1"/>
              <a:t>structures</a:t>
            </a:r>
            <a:r>
              <a:rPr lang="de-DE" sz="3600" b="1" dirty="0"/>
              <a:t> in Delphi – </a:t>
            </a:r>
            <a:br>
              <a:rPr lang="de-DE" sz="3600" b="1" dirty="0"/>
            </a:br>
            <a:r>
              <a:rPr lang="de-DE" sz="3600" b="1" dirty="0" err="1"/>
              <a:t>reimplementing</a:t>
            </a:r>
            <a:r>
              <a:rPr lang="de-DE" sz="3600" b="1" dirty="0"/>
              <a:t> a </a:t>
            </a:r>
            <a:r>
              <a:rPr lang="de-DE" sz="3600" b="1" dirty="0" err="1"/>
              <a:t>dictionary</a:t>
            </a:r>
            <a:endParaRPr lang="de-D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0736"/>
            <a:ext cx="9144000" cy="1414114"/>
          </a:xfrm>
        </p:spPr>
        <p:txBody>
          <a:bodyPr>
            <a:normAutofit lnSpcReduction="10000"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Stefan Glienke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de-DE" dirty="0"/>
          </a:p>
          <a:p>
            <a:pPr lvl="1"/>
            <a:r>
              <a:rPr lang="de-DE" dirty="0"/>
              <a:t>Experience in Turbo Pascal </a:t>
            </a:r>
            <a:r>
              <a:rPr lang="de-DE" dirty="0" err="1"/>
              <a:t>and</a:t>
            </a:r>
            <a:r>
              <a:rPr lang="de-DE" dirty="0"/>
              <a:t> Delphi </a:t>
            </a:r>
            <a:r>
              <a:rPr lang="de-DE" dirty="0" err="1"/>
              <a:t>since</a:t>
            </a:r>
            <a:r>
              <a:rPr lang="de-DE" dirty="0"/>
              <a:t> 1997</a:t>
            </a:r>
          </a:p>
          <a:p>
            <a:pPr lvl="1"/>
            <a:r>
              <a:rPr lang="de-DE" dirty="0"/>
              <a:t>Education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developer</a:t>
            </a:r>
            <a:endParaRPr lang="de-DE" dirty="0"/>
          </a:p>
          <a:p>
            <a:pPr lvl="1"/>
            <a:r>
              <a:rPr lang="de-DE" dirty="0" err="1"/>
              <a:t>Participation</a:t>
            </a:r>
            <a:r>
              <a:rPr lang="de-DE" dirty="0"/>
              <a:t> in </a:t>
            </a:r>
            <a:r>
              <a:rPr lang="de-DE" dirty="0" err="1"/>
              <a:t>several</a:t>
            </a:r>
            <a:r>
              <a:rPr lang="de-DE" dirty="0"/>
              <a:t> open </a:t>
            </a:r>
            <a:r>
              <a:rPr lang="de-DE" dirty="0" err="1"/>
              <a:t>source</a:t>
            </a:r>
            <a:r>
              <a:rPr lang="de-DE" dirty="0"/>
              <a:t> </a:t>
            </a:r>
            <a:r>
              <a:rPr lang="de-DE" dirty="0" err="1"/>
              <a:t>projects</a:t>
            </a:r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 err="1"/>
              <a:t>Embarcadero</a:t>
            </a:r>
            <a:r>
              <a:rPr lang="de-DE" dirty="0"/>
              <a:t> MVP </a:t>
            </a:r>
            <a:r>
              <a:rPr lang="de-DE" dirty="0" err="1"/>
              <a:t>since</a:t>
            </a:r>
            <a:r>
              <a:rPr lang="de-DE" dirty="0"/>
              <a:t> 2014 </a:t>
            </a:r>
            <a:r>
              <a:rPr lang="de-DE" dirty="0" err="1"/>
              <a:t>and</a:t>
            </a:r>
            <a:r>
              <a:rPr lang="de-DE" dirty="0"/>
              <a:t> „MVP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“ 2015</a:t>
            </a:r>
          </a:p>
          <a:p>
            <a:pPr lvl="1"/>
            <a:endParaRPr lang="de-DE" dirty="0"/>
          </a:p>
          <a:p>
            <a:pPr lvl="1"/>
            <a:r>
              <a:rPr lang="de-DE" dirty="0" err="1"/>
              <a:t>Specialized</a:t>
            </a:r>
            <a:r>
              <a:rPr lang="de-DE" dirty="0"/>
              <a:t> in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areas</a:t>
            </a:r>
            <a:endParaRPr lang="de-DE" dirty="0"/>
          </a:p>
          <a:p>
            <a:pPr lvl="2"/>
            <a:r>
              <a:rPr lang="de-DE" dirty="0"/>
              <a:t>Development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logic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layers</a:t>
            </a:r>
            <a:endParaRPr lang="de-DE" dirty="0"/>
          </a:p>
          <a:p>
            <a:pPr lvl="2"/>
            <a:r>
              <a:rPr lang="de-DE" dirty="0"/>
              <a:t>Software design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architecture</a:t>
            </a:r>
            <a:endParaRPr lang="de-DE" dirty="0"/>
          </a:p>
          <a:p>
            <a:pPr lvl="2"/>
            <a:r>
              <a:rPr lang="de-DE" dirty="0"/>
              <a:t>„Clean </a:t>
            </a:r>
            <a:r>
              <a:rPr lang="de-DE" dirty="0" err="1"/>
              <a:t>code</a:t>
            </a:r>
            <a:r>
              <a:rPr lang="de-DE" dirty="0"/>
              <a:t>“</a:t>
            </a:r>
          </a:p>
          <a:p>
            <a:pPr lvl="2"/>
            <a:endParaRPr lang="de-DE" dirty="0">
              <a:solidFill>
                <a:schemeClr val="tx1"/>
              </a:solidFill>
            </a:endParaRPr>
          </a:p>
          <a:p>
            <a:pPr lvl="1"/>
            <a:r>
              <a:rPr lang="de-DE" dirty="0">
                <a:solidFill>
                  <a:srgbClr val="404040"/>
                </a:solidFill>
              </a:rPr>
              <a:t>Lead </a:t>
            </a:r>
            <a:r>
              <a:rPr lang="de-DE" dirty="0" err="1">
                <a:solidFill>
                  <a:srgbClr val="404040"/>
                </a:solidFill>
              </a:rPr>
              <a:t>developer</a:t>
            </a:r>
            <a:r>
              <a:rPr lang="de-DE" dirty="0">
                <a:solidFill>
                  <a:srgbClr val="404040"/>
                </a:solidFill>
              </a:rPr>
              <a:t> </a:t>
            </a:r>
            <a:r>
              <a:rPr lang="de-DE" dirty="0" err="1">
                <a:solidFill>
                  <a:srgbClr val="404040"/>
                </a:solidFill>
              </a:rPr>
              <a:t>of</a:t>
            </a:r>
            <a:r>
              <a:rPr lang="de-DE" dirty="0">
                <a:solidFill>
                  <a:srgbClr val="404040"/>
                </a:solidFill>
              </a:rPr>
              <a:t> Spring4D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2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hash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Key and Value mapping</a:t>
            </a:r>
          </a:p>
          <a:p>
            <a:r>
              <a:rPr lang="en-US" dirty="0">
                <a:solidFill>
                  <a:srgbClr val="000000"/>
                </a:solidFill>
              </a:rPr>
              <a:t>Values go into an array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Hash function to get an array index out of the Key – used to do insertions and lookup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Dealing with hash collisions – when more than one item would go into the same index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Creating array or linked list at that index to store more than one item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Probing – looking for the next free slot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Order of items is based on the hash function – which is not easily predictable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D5556BB1-AF9C-47D3-81C2-A1426EE0A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036"/>
              </p:ext>
            </p:extLst>
          </p:nvPr>
        </p:nvGraphicFramePr>
        <p:xfrm>
          <a:off x="4530055" y="2223083"/>
          <a:ext cx="497187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375">
                  <a:extLst>
                    <a:ext uri="{9D8B030D-6E8A-4147-A177-3AD203B41FA5}">
                      <a16:colId xmlns:a16="http://schemas.microsoft.com/office/drawing/2014/main" val="2297923217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038431703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751707760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710242021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041295138"/>
                    </a:ext>
                  </a:extLst>
                </a:gridCol>
              </a:tblGrid>
              <a:tr h="348143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126219"/>
                  </a:ext>
                </a:extLst>
              </a:tr>
              <a:tr h="348143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23685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FD78354-0CF7-4499-ADA8-7BC860254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83388"/>
              </p:ext>
            </p:extLst>
          </p:nvPr>
        </p:nvGraphicFramePr>
        <p:xfrm>
          <a:off x="4530055" y="2223083"/>
          <a:ext cx="497187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375">
                  <a:extLst>
                    <a:ext uri="{9D8B030D-6E8A-4147-A177-3AD203B41FA5}">
                      <a16:colId xmlns:a16="http://schemas.microsoft.com/office/drawing/2014/main" val="2297923217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038431703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751707760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710242021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041295138"/>
                    </a:ext>
                  </a:extLst>
                </a:gridCol>
              </a:tblGrid>
              <a:tr h="348143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126219"/>
                  </a:ext>
                </a:extLst>
              </a:tr>
              <a:tr h="348143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23685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F34DC542-3F05-410F-AA26-431551295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954973"/>
              </p:ext>
            </p:extLst>
          </p:nvPr>
        </p:nvGraphicFramePr>
        <p:xfrm>
          <a:off x="4530055" y="2223083"/>
          <a:ext cx="497187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375">
                  <a:extLst>
                    <a:ext uri="{9D8B030D-6E8A-4147-A177-3AD203B41FA5}">
                      <a16:colId xmlns:a16="http://schemas.microsoft.com/office/drawing/2014/main" val="2297923217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038431703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751707760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710242021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041295138"/>
                    </a:ext>
                  </a:extLst>
                </a:gridCol>
              </a:tblGrid>
              <a:tr h="348143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126219"/>
                  </a:ext>
                </a:extLst>
              </a:tr>
              <a:tr h="348143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Marco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23685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F06A668-5EF0-4663-9EF7-38573050A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44330"/>
              </p:ext>
            </p:extLst>
          </p:nvPr>
        </p:nvGraphicFramePr>
        <p:xfrm>
          <a:off x="4530055" y="2223083"/>
          <a:ext cx="497187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375">
                  <a:extLst>
                    <a:ext uri="{9D8B030D-6E8A-4147-A177-3AD203B41FA5}">
                      <a16:colId xmlns:a16="http://schemas.microsoft.com/office/drawing/2014/main" val="2297923217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038431703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751707760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710242021"/>
                    </a:ext>
                  </a:extLst>
                </a:gridCol>
                <a:gridCol w="994375">
                  <a:extLst>
                    <a:ext uri="{9D8B030D-6E8A-4147-A177-3AD203B41FA5}">
                      <a16:colId xmlns:a16="http://schemas.microsoft.com/office/drawing/2014/main" val="2041295138"/>
                    </a:ext>
                  </a:extLst>
                </a:gridCol>
              </a:tblGrid>
              <a:tr h="348143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126219"/>
                  </a:ext>
                </a:extLst>
              </a:tr>
              <a:tr h="348143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Marco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Stefan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23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49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D97CA0-42BE-4C9B-9ADD-A2E8F193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TDictionary</a:t>
            </a:r>
            <a:r>
              <a:rPr lang="de-DE" dirty="0"/>
              <a:t>&lt;</a:t>
            </a:r>
            <a:r>
              <a:rPr lang="de-DE" dirty="0" err="1"/>
              <a:t>TKey,TValue</a:t>
            </a:r>
            <a:r>
              <a:rPr lang="de-DE" dirty="0"/>
              <a:t>&gt; </a:t>
            </a:r>
            <a:r>
              <a:rPr lang="de-DE" dirty="0" err="1"/>
              <a:t>from</a:t>
            </a:r>
            <a:r>
              <a:rPr lang="de-DE" dirty="0"/>
              <a:t> RTL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597418-0058-4BBB-AB6D-632BC3FB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err="1"/>
              <a:t>Storing</a:t>
            </a:r>
            <a:r>
              <a:rPr lang="de-DE" dirty="0"/>
              <a:t> an </a:t>
            </a:r>
            <a:r>
              <a:rPr lang="de-DE" dirty="0" err="1"/>
              <a:t>array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Key/Value </a:t>
            </a:r>
            <a:r>
              <a:rPr lang="de-DE" dirty="0" err="1"/>
              <a:t>pairs</a:t>
            </a:r>
            <a:r>
              <a:rPr lang="de-DE" dirty="0"/>
              <a:t> plus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HashCode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Doing</a:t>
            </a:r>
            <a:r>
              <a:rPr lang="de-DE" dirty="0"/>
              <a:t> linear </a:t>
            </a:r>
            <a:r>
              <a:rPr lang="de-DE" dirty="0" err="1"/>
              <a:t>probing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slot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occupied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Removal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bit</a:t>
            </a:r>
            <a:r>
              <a:rPr lang="de-DE" dirty="0"/>
              <a:t> </a:t>
            </a:r>
            <a:r>
              <a:rPr lang="de-DE" dirty="0" err="1"/>
              <a:t>tricky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gaps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filled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not break </a:t>
            </a:r>
            <a:r>
              <a:rPr lang="de-DE" dirty="0" err="1"/>
              <a:t>probing</a:t>
            </a:r>
            <a:r>
              <a:rPr lang="de-DE" dirty="0"/>
              <a:t> </a:t>
            </a:r>
          </a:p>
          <a:p>
            <a:pPr marL="384048" lvl="2" indent="0">
              <a:buNone/>
            </a:pPr>
            <a:r>
              <a:rPr lang="de-DE" dirty="0"/>
              <a:t>(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comment</a:t>
            </a:r>
            <a:r>
              <a:rPr lang="de-DE" dirty="0"/>
              <a:t> in </a:t>
            </a:r>
            <a:r>
              <a:rPr lang="de-DE" dirty="0" err="1"/>
              <a:t>DoRemove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505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7CBB7-7B01-4DB0-B216-7D401FA5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RTL Hash </a:t>
            </a:r>
            <a:r>
              <a:rPr lang="de-DE" dirty="0" err="1"/>
              <a:t>table</a:t>
            </a:r>
            <a:endParaRPr lang="de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083667D-AAFC-4792-9026-A17D26B3E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627549"/>
              </p:ext>
            </p:extLst>
          </p:nvPr>
        </p:nvGraphicFramePr>
        <p:xfrm>
          <a:off x="3258531" y="2118227"/>
          <a:ext cx="505936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454">
                  <a:extLst>
                    <a:ext uri="{9D8B030D-6E8A-4147-A177-3AD203B41FA5}">
                      <a16:colId xmlns:a16="http://schemas.microsoft.com/office/drawing/2014/main" val="3816536237"/>
                    </a:ext>
                  </a:extLst>
                </a:gridCol>
                <a:gridCol w="1686454">
                  <a:extLst>
                    <a:ext uri="{9D8B030D-6E8A-4147-A177-3AD203B41FA5}">
                      <a16:colId xmlns:a16="http://schemas.microsoft.com/office/drawing/2014/main" val="2335875205"/>
                    </a:ext>
                  </a:extLst>
                </a:gridCol>
                <a:gridCol w="1686454">
                  <a:extLst>
                    <a:ext uri="{9D8B030D-6E8A-4147-A177-3AD203B41FA5}">
                      <a16:colId xmlns:a16="http://schemas.microsoft.com/office/drawing/2014/main" val="3587276049"/>
                    </a:ext>
                  </a:extLst>
                </a:gridCol>
              </a:tblGrid>
              <a:tr h="319362">
                <a:tc>
                  <a:txBody>
                    <a:bodyPr/>
                    <a:lstStyle/>
                    <a:p>
                      <a:r>
                        <a:rPr lang="de-DE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468651"/>
                  </a:ext>
                </a:extLst>
              </a:tr>
              <a:tr h="319362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'1'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322350"/>
                  </a:ext>
                </a:extLst>
              </a:tr>
              <a:tr h="319362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&lt;</a:t>
                      </a:r>
                      <a:r>
                        <a:rPr lang="de-DE" dirty="0" err="1"/>
                        <a:t>empty</a:t>
                      </a:r>
                      <a:r>
                        <a:rPr lang="de-DE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858022"/>
                  </a:ext>
                </a:extLst>
              </a:tr>
              <a:tr h="319362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&lt;</a:t>
                      </a:r>
                      <a:r>
                        <a:rPr lang="de-DE" dirty="0" err="1"/>
                        <a:t>empty</a:t>
                      </a:r>
                      <a:r>
                        <a:rPr lang="de-DE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515880"/>
                  </a:ext>
                </a:extLst>
              </a:tr>
              <a:tr h="319362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'3'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439104"/>
                  </a:ext>
                </a:extLst>
              </a:tr>
              <a:tr h="319362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'2'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956450"/>
                  </a:ext>
                </a:extLst>
              </a:tr>
              <a:tr h="319362"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&lt;</a:t>
                      </a:r>
                      <a:r>
                        <a:rPr lang="de-DE" dirty="0" err="1"/>
                        <a:t>empty</a:t>
                      </a:r>
                      <a:r>
                        <a:rPr lang="de-DE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229459"/>
                  </a:ext>
                </a:extLst>
              </a:tr>
              <a:tr h="319362"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&lt;</a:t>
                      </a:r>
                      <a:r>
                        <a:rPr lang="de-DE" dirty="0" err="1"/>
                        <a:t>empty</a:t>
                      </a:r>
                      <a:r>
                        <a:rPr lang="de-DE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022091"/>
                  </a:ext>
                </a:extLst>
              </a:tr>
              <a:tr h="319362">
                <a:tc>
                  <a:txBody>
                    <a:bodyPr/>
                    <a:lstStyle/>
                    <a:p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'0'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945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75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22884-8BD5-4DFA-B962-27018307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Making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dictionary</a:t>
            </a:r>
            <a:r>
              <a:rPr lang="de-DE" dirty="0"/>
              <a:t> </a:t>
            </a:r>
            <a:r>
              <a:rPr lang="de-DE" dirty="0" err="1"/>
              <a:t>ordered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DF86B7-CBC0-46D4-B9AA-FCDC7E025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Keep </a:t>
            </a:r>
            <a:r>
              <a:rPr lang="de-DE" dirty="0" err="1"/>
              <a:t>items</a:t>
            </a:r>
            <a:r>
              <a:rPr lang="de-DE" dirty="0"/>
              <a:t> in </a:t>
            </a:r>
            <a:r>
              <a:rPr lang="de-DE" dirty="0" err="1"/>
              <a:t>insertion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(like in a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/</a:t>
            </a:r>
            <a:r>
              <a:rPr lang="de-DE" dirty="0" err="1"/>
              <a:t>append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end)</a:t>
            </a:r>
          </a:p>
          <a:p>
            <a:endParaRPr lang="de-DE" dirty="0"/>
          </a:p>
          <a:p>
            <a:r>
              <a:rPr lang="de-DE" dirty="0" err="1"/>
              <a:t>Possibilities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Maintain</a:t>
            </a:r>
            <a:r>
              <a:rPr lang="de-DE" dirty="0"/>
              <a:t> </a:t>
            </a:r>
            <a:r>
              <a:rPr lang="de-DE" dirty="0" err="1"/>
              <a:t>ordered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List (</a:t>
            </a:r>
            <a:r>
              <a:rPr lang="de-DE" dirty="0" err="1"/>
              <a:t>this</a:t>
            </a:r>
            <a:r>
              <a:rPr lang="de-DE" dirty="0"/>
              <a:t> was </a:t>
            </a:r>
            <a:r>
              <a:rPr lang="de-DE" dirty="0" err="1"/>
              <a:t>done</a:t>
            </a:r>
            <a:r>
              <a:rPr lang="de-DE" dirty="0"/>
              <a:t> in Spring4D 1.2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TOrderedDictionary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Add </a:t>
            </a:r>
            <a:r>
              <a:rPr lang="de-DE" dirty="0" err="1"/>
              <a:t>previous</a:t>
            </a:r>
            <a:r>
              <a:rPr lang="de-DE" dirty="0"/>
              <a:t> and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pointers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buckets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maintain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(</a:t>
            </a:r>
            <a:r>
              <a:rPr lang="de-DE" dirty="0" err="1"/>
              <a:t>LinkedHashMap</a:t>
            </a:r>
            <a:r>
              <a:rPr lang="de-DE" dirty="0"/>
              <a:t>&lt;K,V&gt; </a:t>
            </a:r>
            <a:r>
              <a:rPr lang="de-DE" dirty="0" err="1"/>
              <a:t>from</a:t>
            </a:r>
            <a:r>
              <a:rPr lang="de-DE" dirty="0"/>
              <a:t> Java)</a:t>
            </a:r>
          </a:p>
          <a:p>
            <a:pPr lvl="1"/>
            <a:r>
              <a:rPr lang="en-US" dirty="0"/>
              <a:t>Split content into two arrays (</a:t>
            </a:r>
            <a:r>
              <a:rPr lang="en-US" dirty="0" err="1"/>
              <a:t>dict</a:t>
            </a:r>
            <a:r>
              <a:rPr lang="en-US" dirty="0"/>
              <a:t> in Python 3.6) </a:t>
            </a:r>
          </a:p>
          <a:p>
            <a:pPr lvl="2"/>
            <a:r>
              <a:rPr lang="en-US" i="1" dirty="0"/>
              <a:t>item array</a:t>
            </a:r>
            <a:r>
              <a:rPr lang="en-US" dirty="0"/>
              <a:t> holding the key/value pairs </a:t>
            </a:r>
          </a:p>
          <a:p>
            <a:pPr lvl="2"/>
            <a:r>
              <a:rPr lang="en-US" i="1" dirty="0"/>
              <a:t>bucket array</a:t>
            </a:r>
            <a:r>
              <a:rPr lang="en-US" dirty="0"/>
              <a:t> containing the indexes of entries in the item array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643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E77F6B-6A8B-4413-BA12-8F7CDABDC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dictionary</a:t>
            </a:r>
            <a:endParaRPr lang="de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B2B122C-B651-454D-9DB2-52B6B72F86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314116"/>
              </p:ext>
            </p:extLst>
          </p:nvPr>
        </p:nvGraphicFramePr>
        <p:xfrm>
          <a:off x="1097280" y="2117755"/>
          <a:ext cx="378612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061">
                  <a:extLst>
                    <a:ext uri="{9D8B030D-6E8A-4147-A177-3AD203B41FA5}">
                      <a16:colId xmlns:a16="http://schemas.microsoft.com/office/drawing/2014/main" val="4136787221"/>
                    </a:ext>
                  </a:extLst>
                </a:gridCol>
                <a:gridCol w="1893061">
                  <a:extLst>
                    <a:ext uri="{9D8B030D-6E8A-4147-A177-3AD203B41FA5}">
                      <a16:colId xmlns:a16="http://schemas.microsoft.com/office/drawing/2014/main" val="1546001895"/>
                    </a:ext>
                  </a:extLst>
                </a:gridCol>
              </a:tblGrid>
              <a:tr h="352089">
                <a:tc>
                  <a:txBody>
                    <a:bodyPr/>
                    <a:lstStyle/>
                    <a:p>
                      <a:r>
                        <a:rPr lang="de-DE" dirty="0" err="1"/>
                        <a:t>Bucket</a:t>
                      </a:r>
                      <a:r>
                        <a:rPr lang="de-DE" dirty="0"/>
                        <a:t>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Item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11425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5088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&lt;</a:t>
                      </a:r>
                      <a:r>
                        <a:rPr lang="de-DE" dirty="0" err="1"/>
                        <a:t>empty</a:t>
                      </a:r>
                      <a:r>
                        <a:rPr lang="de-DE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559387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&lt;</a:t>
                      </a:r>
                      <a:r>
                        <a:rPr lang="de-DE" dirty="0" err="1"/>
                        <a:t>empty</a:t>
                      </a:r>
                      <a:r>
                        <a:rPr lang="de-DE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698779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863321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13008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&lt;</a:t>
                      </a:r>
                      <a:r>
                        <a:rPr lang="de-DE" dirty="0" err="1"/>
                        <a:t>empty</a:t>
                      </a:r>
                      <a:r>
                        <a:rPr lang="de-DE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235953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136121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&lt;</a:t>
                      </a:r>
                      <a:r>
                        <a:rPr lang="de-DE" dirty="0" err="1"/>
                        <a:t>empty</a:t>
                      </a:r>
                      <a:r>
                        <a:rPr lang="de-DE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208490"/>
                  </a:ext>
                </a:extLst>
              </a:tr>
            </a:tbl>
          </a:graphicData>
        </a:graphic>
      </p:graphicFrame>
      <p:graphicFrame>
        <p:nvGraphicFramePr>
          <p:cNvPr id="5" name="Inhaltsplatzhalter 3">
            <a:extLst>
              <a:ext uri="{FF2B5EF4-FFF2-40B4-BE49-F238E27FC236}">
                <a16:creationId xmlns:a16="http://schemas.microsoft.com/office/drawing/2014/main" id="{B686F80D-F7E7-4EE8-BCAE-210597A206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106651"/>
              </p:ext>
            </p:extLst>
          </p:nvPr>
        </p:nvGraphicFramePr>
        <p:xfrm>
          <a:off x="6096000" y="2117755"/>
          <a:ext cx="378612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41">
                  <a:extLst>
                    <a:ext uri="{9D8B030D-6E8A-4147-A177-3AD203B41FA5}">
                      <a16:colId xmlns:a16="http://schemas.microsoft.com/office/drawing/2014/main" val="4136787221"/>
                    </a:ext>
                  </a:extLst>
                </a:gridCol>
                <a:gridCol w="1262041">
                  <a:extLst>
                    <a:ext uri="{9D8B030D-6E8A-4147-A177-3AD203B41FA5}">
                      <a16:colId xmlns:a16="http://schemas.microsoft.com/office/drawing/2014/main" val="1546001895"/>
                    </a:ext>
                  </a:extLst>
                </a:gridCol>
                <a:gridCol w="1262041">
                  <a:extLst>
                    <a:ext uri="{9D8B030D-6E8A-4147-A177-3AD203B41FA5}">
                      <a16:colId xmlns:a16="http://schemas.microsoft.com/office/drawing/2014/main" val="334793650"/>
                    </a:ext>
                  </a:extLst>
                </a:gridCol>
              </a:tblGrid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Item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11425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'0'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5088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'1'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559387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'2'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698779"/>
                  </a:ext>
                </a:extLst>
              </a:tr>
              <a:tr h="352089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'3'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863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47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4A6E9-8A14-4DBC-8460-27917847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Performance </a:t>
            </a:r>
            <a:r>
              <a:rPr lang="de-DE" dirty="0" err="1"/>
              <a:t>considerations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8F3C0A-6BF4-4221-B6B7-BC918B27F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Store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hash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 </a:t>
            </a:r>
            <a:r>
              <a:rPr lang="de-DE" dirty="0" err="1"/>
              <a:t>array</a:t>
            </a:r>
            <a:endParaRPr lang="de-DE" dirty="0"/>
          </a:p>
          <a:p>
            <a:pPr lvl="1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hash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differ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equal</a:t>
            </a:r>
            <a:r>
              <a:rPr lang="de-DE" dirty="0"/>
              <a:t> (</a:t>
            </a:r>
            <a:r>
              <a:rPr lang="de-DE" dirty="0" err="1"/>
              <a:t>comparing</a:t>
            </a:r>
            <a:r>
              <a:rPr lang="de-DE" dirty="0"/>
              <a:t> </a:t>
            </a:r>
            <a:r>
              <a:rPr lang="de-DE" dirty="0" err="1"/>
              <a:t>hashes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faster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item </a:t>
            </a:r>
            <a:r>
              <a:rPr lang="de-DE" dirty="0" err="1"/>
              <a:t>comparison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 err="1"/>
              <a:t>Indirection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affecting</a:t>
            </a:r>
            <a:r>
              <a:rPr lang="de-DE" dirty="0"/>
              <a:t> </a:t>
            </a:r>
            <a:r>
              <a:rPr lang="de-DE" dirty="0" err="1"/>
              <a:t>performance</a:t>
            </a:r>
            <a:endParaRPr lang="de-DE" dirty="0"/>
          </a:p>
          <a:p>
            <a:pPr lvl="1"/>
            <a:r>
              <a:rPr lang="de-DE" dirty="0"/>
              <a:t>Solution: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bytes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i="1" dirty="0" err="1"/>
              <a:t>ItemIndex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HashCode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29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Questions</a:t>
            </a:r>
            <a:r>
              <a:rPr lang="de-DE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47254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462</Words>
  <Application>Microsoft Office PowerPoint</Application>
  <PresentationFormat>Breitbild</PresentationFormat>
  <Paragraphs>147</Paragraphs>
  <Slides>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Rückblick</vt:lpstr>
      <vt:lpstr>Efficient data structures in Delphi –  reimplementing a dictionary</vt:lpstr>
      <vt:lpstr>About me</vt:lpstr>
      <vt:lpstr>What is a hash table?</vt:lpstr>
      <vt:lpstr>TDictionary&lt;TKey,TValue&gt; from RTL</vt:lpstr>
      <vt:lpstr>Structure of the RTL Hash table</vt:lpstr>
      <vt:lpstr>Making the dictionary ordered</vt:lpstr>
      <vt:lpstr>Structure of the new dictionary</vt:lpstr>
      <vt:lpstr>Performance considerations</vt:lpstr>
      <vt:lpstr>Thank you very much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</dc:creator>
  <cp:lastModifiedBy>Stefan Glienke</cp:lastModifiedBy>
  <cp:revision>45</cp:revision>
  <dcterms:created xsi:type="dcterms:W3CDTF">2013-07-15T20:26:40Z</dcterms:created>
  <dcterms:modified xsi:type="dcterms:W3CDTF">2018-06-07T09:25:46Z</dcterms:modified>
</cp:coreProperties>
</file>