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sldIdLst>
    <p:sldId id="256" r:id="rId2"/>
    <p:sldId id="279" r:id="rId3"/>
    <p:sldId id="290" r:id="rId4"/>
    <p:sldId id="291" r:id="rId5"/>
    <p:sldId id="292" r:id="rId6"/>
    <p:sldId id="293" r:id="rId7"/>
    <p:sldId id="294" r:id="rId8"/>
    <p:sldId id="295" r:id="rId9"/>
    <p:sldId id="26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8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3CB1DC-3DC6-47A0-87F8-68CAB106C557}" type="datetimeFigureOut">
              <a:rPr lang="en-US"/>
              <a:t>6/7/2018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CA88E3-7050-435B-9F0E-2F7A0831C1E3}" type="slidenum">
              <a:rPr lang="en-US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662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A88E3-7050-435B-9F0E-2F7A0831C1E3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7739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A88E3-7050-435B-9F0E-2F7A0831C1E3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974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A88E3-7050-435B-9F0E-2F7A0831C1E3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543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‹Nr.›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4179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883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525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12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‹Nr.›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0932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538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020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025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194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46CE7D5-CF57-46EF-B807-FDD0502418D4}" type="datetimeFigureOut">
              <a:rPr lang="en-US" smtClean="0"/>
              <a:t>6/7/2018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30EA680-D336-4FF7-8B7A-9848BB0A1C3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189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499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6/7/2018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30EA680-D336-4FF7-8B7A-9848BB0A1C32}" type="slidenum">
              <a:rPr lang="en-US" smtClean="0"/>
              <a:t>‹Nr.›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8665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268538"/>
            <a:ext cx="9144000" cy="1844326"/>
          </a:xfrm>
        </p:spPr>
        <p:txBody>
          <a:bodyPr>
            <a:normAutofit/>
          </a:bodyPr>
          <a:lstStyle/>
          <a:p>
            <a:r>
              <a:rPr lang="de-DE" sz="3600" b="1" dirty="0" err="1"/>
              <a:t>Efficient</a:t>
            </a:r>
            <a:r>
              <a:rPr lang="de-DE" sz="3600" b="1" dirty="0"/>
              <a:t> </a:t>
            </a:r>
            <a:r>
              <a:rPr lang="de-DE" sz="3600" b="1" dirty="0" err="1"/>
              <a:t>data</a:t>
            </a:r>
            <a:r>
              <a:rPr lang="de-DE" sz="3600" b="1" dirty="0"/>
              <a:t> </a:t>
            </a:r>
            <a:r>
              <a:rPr lang="de-DE" sz="3600" b="1" dirty="0" err="1"/>
              <a:t>structures</a:t>
            </a:r>
            <a:r>
              <a:rPr lang="de-DE" sz="3600" b="1" dirty="0"/>
              <a:t> in Delphi – </a:t>
            </a:r>
            <a:br>
              <a:rPr lang="de-DE" sz="3600" b="1" dirty="0"/>
            </a:br>
            <a:r>
              <a:rPr lang="de-DE" sz="3600" b="1" dirty="0" err="1"/>
              <a:t>reimplementing</a:t>
            </a:r>
            <a:r>
              <a:rPr lang="de-DE" sz="3600" b="1" dirty="0"/>
              <a:t> a </a:t>
            </a:r>
            <a:r>
              <a:rPr lang="de-DE" sz="3600" b="1" dirty="0" err="1"/>
              <a:t>dictionary</a:t>
            </a:r>
            <a:endParaRPr lang="de-DE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70736"/>
            <a:ext cx="9144000" cy="1414114"/>
          </a:xfrm>
        </p:spPr>
        <p:txBody>
          <a:bodyPr>
            <a:normAutofit lnSpcReduction="10000"/>
          </a:bodyPr>
          <a:lstStyle/>
          <a:p>
            <a:endParaRPr lang="en-US"/>
          </a:p>
          <a:p>
            <a:endParaRPr lang="en-US"/>
          </a:p>
          <a:p>
            <a:r>
              <a:rPr lang="en-US"/>
              <a:t>Stefan Glienke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About</a:t>
            </a:r>
            <a:r>
              <a:rPr lang="de-DE" dirty="0"/>
              <a:t> </a:t>
            </a:r>
            <a:r>
              <a:rPr lang="de-DE" dirty="0" err="1"/>
              <a:t>me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endParaRPr lang="de-DE" dirty="0"/>
          </a:p>
          <a:p>
            <a:pPr lvl="1"/>
            <a:r>
              <a:rPr lang="de-DE" dirty="0"/>
              <a:t>Experience in Turbo Pascal </a:t>
            </a:r>
            <a:r>
              <a:rPr lang="de-DE" dirty="0" err="1"/>
              <a:t>and</a:t>
            </a:r>
            <a:r>
              <a:rPr lang="de-DE" dirty="0"/>
              <a:t> Delphi </a:t>
            </a:r>
            <a:r>
              <a:rPr lang="de-DE" dirty="0" err="1"/>
              <a:t>since</a:t>
            </a:r>
            <a:r>
              <a:rPr lang="de-DE" dirty="0"/>
              <a:t> 1997</a:t>
            </a:r>
          </a:p>
          <a:p>
            <a:pPr lvl="1"/>
            <a:r>
              <a:rPr lang="de-DE" dirty="0"/>
              <a:t>Education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software</a:t>
            </a:r>
            <a:r>
              <a:rPr lang="de-DE" dirty="0"/>
              <a:t> </a:t>
            </a:r>
            <a:r>
              <a:rPr lang="de-DE" dirty="0" err="1"/>
              <a:t>developer</a:t>
            </a:r>
            <a:endParaRPr lang="de-DE" dirty="0"/>
          </a:p>
          <a:p>
            <a:pPr lvl="1"/>
            <a:r>
              <a:rPr lang="de-DE" dirty="0" err="1"/>
              <a:t>Participation</a:t>
            </a:r>
            <a:r>
              <a:rPr lang="de-DE" dirty="0"/>
              <a:t> in </a:t>
            </a:r>
            <a:r>
              <a:rPr lang="de-DE" dirty="0" err="1"/>
              <a:t>several</a:t>
            </a:r>
            <a:r>
              <a:rPr lang="de-DE" dirty="0"/>
              <a:t> open </a:t>
            </a:r>
            <a:r>
              <a:rPr lang="de-DE" dirty="0" err="1"/>
              <a:t>source</a:t>
            </a:r>
            <a:r>
              <a:rPr lang="de-DE" dirty="0"/>
              <a:t> </a:t>
            </a:r>
            <a:r>
              <a:rPr lang="de-DE" dirty="0" err="1"/>
              <a:t>projects</a:t>
            </a:r>
            <a:endParaRPr lang="de-DE" dirty="0"/>
          </a:p>
          <a:p>
            <a:pPr lvl="1"/>
            <a:endParaRPr lang="de-DE" dirty="0"/>
          </a:p>
          <a:p>
            <a:pPr lvl="1"/>
            <a:r>
              <a:rPr lang="de-DE" dirty="0" err="1"/>
              <a:t>Embarcadero</a:t>
            </a:r>
            <a:r>
              <a:rPr lang="de-DE" dirty="0"/>
              <a:t> MVP </a:t>
            </a:r>
            <a:r>
              <a:rPr lang="de-DE" dirty="0" err="1"/>
              <a:t>since</a:t>
            </a:r>
            <a:r>
              <a:rPr lang="de-DE" dirty="0"/>
              <a:t> 2014 </a:t>
            </a:r>
            <a:r>
              <a:rPr lang="de-DE" dirty="0" err="1"/>
              <a:t>and</a:t>
            </a:r>
            <a:r>
              <a:rPr lang="de-DE" dirty="0"/>
              <a:t> „MVP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year</a:t>
            </a:r>
            <a:r>
              <a:rPr lang="de-DE" dirty="0"/>
              <a:t>“ 2015</a:t>
            </a:r>
          </a:p>
          <a:p>
            <a:pPr lvl="1"/>
            <a:endParaRPr lang="de-DE" dirty="0"/>
          </a:p>
          <a:p>
            <a:pPr lvl="1"/>
            <a:r>
              <a:rPr lang="de-DE" dirty="0" err="1"/>
              <a:t>Specialized</a:t>
            </a:r>
            <a:r>
              <a:rPr lang="de-DE" dirty="0"/>
              <a:t> in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areas</a:t>
            </a:r>
            <a:endParaRPr lang="de-DE" dirty="0"/>
          </a:p>
          <a:p>
            <a:pPr lvl="2"/>
            <a:r>
              <a:rPr lang="de-DE" dirty="0"/>
              <a:t>Development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logic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data</a:t>
            </a:r>
            <a:r>
              <a:rPr lang="de-DE" dirty="0"/>
              <a:t> </a:t>
            </a:r>
            <a:r>
              <a:rPr lang="de-DE" dirty="0" err="1"/>
              <a:t>layers</a:t>
            </a:r>
            <a:endParaRPr lang="de-DE" dirty="0"/>
          </a:p>
          <a:p>
            <a:pPr lvl="2"/>
            <a:r>
              <a:rPr lang="de-DE" dirty="0"/>
              <a:t>Software design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architecture</a:t>
            </a:r>
            <a:endParaRPr lang="de-DE" dirty="0"/>
          </a:p>
          <a:p>
            <a:pPr lvl="2"/>
            <a:r>
              <a:rPr lang="de-DE" dirty="0"/>
              <a:t>„Clean </a:t>
            </a:r>
            <a:r>
              <a:rPr lang="de-DE" dirty="0" err="1"/>
              <a:t>code</a:t>
            </a:r>
            <a:r>
              <a:rPr lang="de-DE" dirty="0"/>
              <a:t>“</a:t>
            </a:r>
          </a:p>
          <a:p>
            <a:pPr lvl="2"/>
            <a:endParaRPr lang="de-DE" dirty="0">
              <a:solidFill>
                <a:schemeClr val="tx1"/>
              </a:solidFill>
            </a:endParaRPr>
          </a:p>
          <a:p>
            <a:pPr lvl="1"/>
            <a:r>
              <a:rPr lang="de-DE" dirty="0">
                <a:solidFill>
                  <a:srgbClr val="404040"/>
                </a:solidFill>
              </a:rPr>
              <a:t>Lead </a:t>
            </a:r>
            <a:r>
              <a:rPr lang="de-DE" dirty="0" err="1">
                <a:solidFill>
                  <a:srgbClr val="404040"/>
                </a:solidFill>
              </a:rPr>
              <a:t>developer</a:t>
            </a:r>
            <a:r>
              <a:rPr lang="de-DE" dirty="0">
                <a:solidFill>
                  <a:srgbClr val="404040"/>
                </a:solidFill>
              </a:rPr>
              <a:t> </a:t>
            </a:r>
            <a:r>
              <a:rPr lang="de-DE" dirty="0" err="1">
                <a:solidFill>
                  <a:srgbClr val="404040"/>
                </a:solidFill>
              </a:rPr>
              <a:t>of</a:t>
            </a:r>
            <a:r>
              <a:rPr lang="de-DE" dirty="0">
                <a:solidFill>
                  <a:srgbClr val="404040"/>
                </a:solidFill>
              </a:rPr>
              <a:t> Spring4D</a:t>
            </a:r>
            <a:endParaRPr lang="de-D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1027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hash table?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 fontScale="92500" lnSpcReduction="20000"/>
          </a:bodyPr>
          <a:lstStyle/>
          <a:p>
            <a:endParaRPr lang="en-US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Key and Value mapping</a:t>
            </a:r>
          </a:p>
          <a:p>
            <a:r>
              <a:rPr lang="en-US" dirty="0">
                <a:solidFill>
                  <a:srgbClr val="000000"/>
                </a:solidFill>
              </a:rPr>
              <a:t>Values go into an array</a:t>
            </a:r>
          </a:p>
          <a:p>
            <a:endParaRPr lang="en-US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Hash function to get an array index out of the Key – used to do insertions and lookup</a:t>
            </a:r>
          </a:p>
          <a:p>
            <a:endParaRPr lang="en-US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Dealing with hash collisions – when more than one item would go into the same index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Creating array or linked list at that index to store more than one item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Probing – looking for the next free slot</a:t>
            </a:r>
          </a:p>
          <a:p>
            <a:pPr lvl="1"/>
            <a:endParaRPr lang="en-US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Order of items is based on the hash function – which is not easily predictable</a:t>
            </a:r>
          </a:p>
          <a:p>
            <a:endParaRPr lang="en-US" dirty="0">
              <a:solidFill>
                <a:srgbClr val="000000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</p:txBody>
      </p:sp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D5556BB1-AF9C-47D3-81C2-A1426EE0A5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51036"/>
              </p:ext>
            </p:extLst>
          </p:nvPr>
        </p:nvGraphicFramePr>
        <p:xfrm>
          <a:off x="4530055" y="2223083"/>
          <a:ext cx="4971875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4375">
                  <a:extLst>
                    <a:ext uri="{9D8B030D-6E8A-4147-A177-3AD203B41FA5}">
                      <a16:colId xmlns:a16="http://schemas.microsoft.com/office/drawing/2014/main" val="2297923217"/>
                    </a:ext>
                  </a:extLst>
                </a:gridCol>
                <a:gridCol w="994375">
                  <a:extLst>
                    <a:ext uri="{9D8B030D-6E8A-4147-A177-3AD203B41FA5}">
                      <a16:colId xmlns:a16="http://schemas.microsoft.com/office/drawing/2014/main" val="2038431703"/>
                    </a:ext>
                  </a:extLst>
                </a:gridCol>
                <a:gridCol w="994375">
                  <a:extLst>
                    <a:ext uri="{9D8B030D-6E8A-4147-A177-3AD203B41FA5}">
                      <a16:colId xmlns:a16="http://schemas.microsoft.com/office/drawing/2014/main" val="2751707760"/>
                    </a:ext>
                  </a:extLst>
                </a:gridCol>
                <a:gridCol w="994375">
                  <a:extLst>
                    <a:ext uri="{9D8B030D-6E8A-4147-A177-3AD203B41FA5}">
                      <a16:colId xmlns:a16="http://schemas.microsoft.com/office/drawing/2014/main" val="710242021"/>
                    </a:ext>
                  </a:extLst>
                </a:gridCol>
                <a:gridCol w="994375">
                  <a:extLst>
                    <a:ext uri="{9D8B030D-6E8A-4147-A177-3AD203B41FA5}">
                      <a16:colId xmlns:a16="http://schemas.microsoft.com/office/drawing/2014/main" val="2041295138"/>
                    </a:ext>
                  </a:extLst>
                </a:gridCol>
              </a:tblGrid>
              <a:tr h="348143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2126219"/>
                  </a:ext>
                </a:extLst>
              </a:tr>
              <a:tr h="348143"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3823685"/>
                  </a:ext>
                </a:extLst>
              </a:tr>
            </a:tbl>
          </a:graphicData>
        </a:graphic>
      </p:graphicFrame>
      <p:graphicFrame>
        <p:nvGraphicFramePr>
          <p:cNvPr id="5" name="Tabelle 4">
            <a:extLst>
              <a:ext uri="{FF2B5EF4-FFF2-40B4-BE49-F238E27FC236}">
                <a16:creationId xmlns:a16="http://schemas.microsoft.com/office/drawing/2014/main" id="{6FD78354-0CF7-4499-ADA8-7BC860254E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9683388"/>
              </p:ext>
            </p:extLst>
          </p:nvPr>
        </p:nvGraphicFramePr>
        <p:xfrm>
          <a:off x="4530055" y="2223083"/>
          <a:ext cx="4971875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4375">
                  <a:extLst>
                    <a:ext uri="{9D8B030D-6E8A-4147-A177-3AD203B41FA5}">
                      <a16:colId xmlns:a16="http://schemas.microsoft.com/office/drawing/2014/main" val="2297923217"/>
                    </a:ext>
                  </a:extLst>
                </a:gridCol>
                <a:gridCol w="994375">
                  <a:extLst>
                    <a:ext uri="{9D8B030D-6E8A-4147-A177-3AD203B41FA5}">
                      <a16:colId xmlns:a16="http://schemas.microsoft.com/office/drawing/2014/main" val="2038431703"/>
                    </a:ext>
                  </a:extLst>
                </a:gridCol>
                <a:gridCol w="994375">
                  <a:extLst>
                    <a:ext uri="{9D8B030D-6E8A-4147-A177-3AD203B41FA5}">
                      <a16:colId xmlns:a16="http://schemas.microsoft.com/office/drawing/2014/main" val="2751707760"/>
                    </a:ext>
                  </a:extLst>
                </a:gridCol>
                <a:gridCol w="994375">
                  <a:extLst>
                    <a:ext uri="{9D8B030D-6E8A-4147-A177-3AD203B41FA5}">
                      <a16:colId xmlns:a16="http://schemas.microsoft.com/office/drawing/2014/main" val="710242021"/>
                    </a:ext>
                  </a:extLst>
                </a:gridCol>
                <a:gridCol w="994375">
                  <a:extLst>
                    <a:ext uri="{9D8B030D-6E8A-4147-A177-3AD203B41FA5}">
                      <a16:colId xmlns:a16="http://schemas.microsoft.com/office/drawing/2014/main" val="2041295138"/>
                    </a:ext>
                  </a:extLst>
                </a:gridCol>
              </a:tblGrid>
              <a:tr h="348143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2126219"/>
                  </a:ext>
                </a:extLst>
              </a:tr>
              <a:tr h="348143"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Paolo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3823685"/>
                  </a:ext>
                </a:extLst>
              </a:tr>
            </a:tbl>
          </a:graphicData>
        </a:graphic>
      </p:graphicFrame>
      <p:graphicFrame>
        <p:nvGraphicFramePr>
          <p:cNvPr id="6" name="Tabelle 5">
            <a:extLst>
              <a:ext uri="{FF2B5EF4-FFF2-40B4-BE49-F238E27FC236}">
                <a16:creationId xmlns:a16="http://schemas.microsoft.com/office/drawing/2014/main" id="{F34DC542-3F05-410F-AA26-4315512950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9954973"/>
              </p:ext>
            </p:extLst>
          </p:nvPr>
        </p:nvGraphicFramePr>
        <p:xfrm>
          <a:off x="4530055" y="2223083"/>
          <a:ext cx="4971875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4375">
                  <a:extLst>
                    <a:ext uri="{9D8B030D-6E8A-4147-A177-3AD203B41FA5}">
                      <a16:colId xmlns:a16="http://schemas.microsoft.com/office/drawing/2014/main" val="2297923217"/>
                    </a:ext>
                  </a:extLst>
                </a:gridCol>
                <a:gridCol w="994375">
                  <a:extLst>
                    <a:ext uri="{9D8B030D-6E8A-4147-A177-3AD203B41FA5}">
                      <a16:colId xmlns:a16="http://schemas.microsoft.com/office/drawing/2014/main" val="2038431703"/>
                    </a:ext>
                  </a:extLst>
                </a:gridCol>
                <a:gridCol w="994375">
                  <a:extLst>
                    <a:ext uri="{9D8B030D-6E8A-4147-A177-3AD203B41FA5}">
                      <a16:colId xmlns:a16="http://schemas.microsoft.com/office/drawing/2014/main" val="2751707760"/>
                    </a:ext>
                  </a:extLst>
                </a:gridCol>
                <a:gridCol w="994375">
                  <a:extLst>
                    <a:ext uri="{9D8B030D-6E8A-4147-A177-3AD203B41FA5}">
                      <a16:colId xmlns:a16="http://schemas.microsoft.com/office/drawing/2014/main" val="710242021"/>
                    </a:ext>
                  </a:extLst>
                </a:gridCol>
                <a:gridCol w="994375">
                  <a:extLst>
                    <a:ext uri="{9D8B030D-6E8A-4147-A177-3AD203B41FA5}">
                      <a16:colId xmlns:a16="http://schemas.microsoft.com/office/drawing/2014/main" val="2041295138"/>
                    </a:ext>
                  </a:extLst>
                </a:gridCol>
              </a:tblGrid>
              <a:tr h="348143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2126219"/>
                  </a:ext>
                </a:extLst>
              </a:tr>
              <a:tr h="348143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Marco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Paolo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3823685"/>
                  </a:ext>
                </a:extLst>
              </a:tr>
            </a:tbl>
          </a:graphicData>
        </a:graphic>
      </p:graphicFrame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0F06A668-5EF0-4663-9EF7-38573050A0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0544330"/>
              </p:ext>
            </p:extLst>
          </p:nvPr>
        </p:nvGraphicFramePr>
        <p:xfrm>
          <a:off x="4530055" y="2223083"/>
          <a:ext cx="4971875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4375">
                  <a:extLst>
                    <a:ext uri="{9D8B030D-6E8A-4147-A177-3AD203B41FA5}">
                      <a16:colId xmlns:a16="http://schemas.microsoft.com/office/drawing/2014/main" val="2297923217"/>
                    </a:ext>
                  </a:extLst>
                </a:gridCol>
                <a:gridCol w="994375">
                  <a:extLst>
                    <a:ext uri="{9D8B030D-6E8A-4147-A177-3AD203B41FA5}">
                      <a16:colId xmlns:a16="http://schemas.microsoft.com/office/drawing/2014/main" val="2038431703"/>
                    </a:ext>
                  </a:extLst>
                </a:gridCol>
                <a:gridCol w="994375">
                  <a:extLst>
                    <a:ext uri="{9D8B030D-6E8A-4147-A177-3AD203B41FA5}">
                      <a16:colId xmlns:a16="http://schemas.microsoft.com/office/drawing/2014/main" val="2751707760"/>
                    </a:ext>
                  </a:extLst>
                </a:gridCol>
                <a:gridCol w="994375">
                  <a:extLst>
                    <a:ext uri="{9D8B030D-6E8A-4147-A177-3AD203B41FA5}">
                      <a16:colId xmlns:a16="http://schemas.microsoft.com/office/drawing/2014/main" val="710242021"/>
                    </a:ext>
                  </a:extLst>
                </a:gridCol>
                <a:gridCol w="994375">
                  <a:extLst>
                    <a:ext uri="{9D8B030D-6E8A-4147-A177-3AD203B41FA5}">
                      <a16:colId xmlns:a16="http://schemas.microsoft.com/office/drawing/2014/main" val="2041295138"/>
                    </a:ext>
                  </a:extLst>
                </a:gridCol>
              </a:tblGrid>
              <a:tr h="348143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2126219"/>
                  </a:ext>
                </a:extLst>
              </a:tr>
              <a:tr h="348143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Marco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Stefan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Paolo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38236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9494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D97CA0-42BE-4C9B-9ADD-A2E8F193C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TDictionary</a:t>
            </a:r>
            <a:r>
              <a:rPr lang="de-DE" dirty="0"/>
              <a:t>&lt;</a:t>
            </a:r>
            <a:r>
              <a:rPr lang="de-DE" dirty="0" err="1"/>
              <a:t>TKey,TValue</a:t>
            </a:r>
            <a:r>
              <a:rPr lang="de-DE" dirty="0"/>
              <a:t>&gt; </a:t>
            </a:r>
            <a:r>
              <a:rPr lang="de-DE" dirty="0" err="1"/>
              <a:t>from</a:t>
            </a:r>
            <a:r>
              <a:rPr lang="de-DE" dirty="0"/>
              <a:t> RTL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1597418-0058-4BBB-AB6D-632BC3FB4C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r>
              <a:rPr lang="de-DE" dirty="0" err="1"/>
              <a:t>Storing</a:t>
            </a:r>
            <a:r>
              <a:rPr lang="de-DE" dirty="0"/>
              <a:t> an </a:t>
            </a:r>
            <a:r>
              <a:rPr lang="de-DE" dirty="0" err="1"/>
              <a:t>array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Key/Value </a:t>
            </a:r>
            <a:r>
              <a:rPr lang="de-DE" dirty="0" err="1"/>
              <a:t>pairs</a:t>
            </a:r>
            <a:r>
              <a:rPr lang="de-DE" dirty="0"/>
              <a:t> plus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HashCode</a:t>
            </a:r>
            <a:endParaRPr lang="de-DE" dirty="0"/>
          </a:p>
          <a:p>
            <a:endParaRPr lang="de-DE" dirty="0"/>
          </a:p>
          <a:p>
            <a:r>
              <a:rPr lang="de-DE" dirty="0" err="1"/>
              <a:t>Doing</a:t>
            </a:r>
            <a:r>
              <a:rPr lang="de-DE" dirty="0"/>
              <a:t> linear </a:t>
            </a:r>
            <a:r>
              <a:rPr lang="de-DE" dirty="0" err="1"/>
              <a:t>probing</a:t>
            </a:r>
            <a:r>
              <a:rPr lang="de-DE" dirty="0"/>
              <a:t>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slot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occupied</a:t>
            </a:r>
            <a:endParaRPr lang="de-DE" dirty="0"/>
          </a:p>
          <a:p>
            <a:endParaRPr lang="de-DE" dirty="0"/>
          </a:p>
          <a:p>
            <a:r>
              <a:rPr lang="de-DE" dirty="0" err="1"/>
              <a:t>Removal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a </a:t>
            </a:r>
            <a:r>
              <a:rPr lang="de-DE" dirty="0" err="1"/>
              <a:t>bit</a:t>
            </a:r>
            <a:r>
              <a:rPr lang="de-DE" dirty="0"/>
              <a:t> </a:t>
            </a:r>
            <a:r>
              <a:rPr lang="de-DE" dirty="0" err="1"/>
              <a:t>tricky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gaps</a:t>
            </a:r>
            <a:r>
              <a:rPr lang="de-DE" dirty="0"/>
              <a:t> </a:t>
            </a:r>
            <a:r>
              <a:rPr lang="de-DE" dirty="0" err="1"/>
              <a:t>need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filled</a:t>
            </a:r>
            <a:r>
              <a:rPr lang="de-DE" dirty="0"/>
              <a:t> in </a:t>
            </a:r>
            <a:r>
              <a:rPr lang="de-DE" dirty="0" err="1"/>
              <a:t>order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not break </a:t>
            </a:r>
            <a:r>
              <a:rPr lang="de-DE" dirty="0" err="1"/>
              <a:t>probing</a:t>
            </a:r>
            <a:r>
              <a:rPr lang="de-DE" dirty="0"/>
              <a:t> </a:t>
            </a:r>
          </a:p>
          <a:p>
            <a:pPr marL="384048" lvl="2" indent="0">
              <a:buNone/>
            </a:pPr>
            <a:r>
              <a:rPr lang="de-DE" dirty="0"/>
              <a:t>(</a:t>
            </a:r>
            <a:r>
              <a:rPr lang="de-DE" dirty="0" err="1"/>
              <a:t>see</a:t>
            </a:r>
            <a:r>
              <a:rPr lang="de-DE" dirty="0"/>
              <a:t> </a:t>
            </a:r>
            <a:r>
              <a:rPr lang="de-DE" dirty="0" err="1"/>
              <a:t>comment</a:t>
            </a:r>
            <a:r>
              <a:rPr lang="de-DE" dirty="0"/>
              <a:t> in </a:t>
            </a:r>
            <a:r>
              <a:rPr lang="de-DE" dirty="0" err="1"/>
              <a:t>DoRemove</a:t>
            </a:r>
            <a:r>
              <a:rPr lang="de-DE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35054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17CBB7-7B01-4DB0-B216-7D401FA53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Structure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RTL Hash </a:t>
            </a:r>
            <a:r>
              <a:rPr lang="de-DE" dirty="0" err="1"/>
              <a:t>table</a:t>
            </a:r>
            <a:endParaRPr lang="de-DE" dirty="0"/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3083667D-AAFC-4792-9026-A17D26B3EB4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6627549"/>
              </p:ext>
            </p:extLst>
          </p:nvPr>
        </p:nvGraphicFramePr>
        <p:xfrm>
          <a:off x="3258531" y="2118227"/>
          <a:ext cx="5059362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6454">
                  <a:extLst>
                    <a:ext uri="{9D8B030D-6E8A-4147-A177-3AD203B41FA5}">
                      <a16:colId xmlns:a16="http://schemas.microsoft.com/office/drawing/2014/main" val="3816536237"/>
                    </a:ext>
                  </a:extLst>
                </a:gridCol>
                <a:gridCol w="1686454">
                  <a:extLst>
                    <a:ext uri="{9D8B030D-6E8A-4147-A177-3AD203B41FA5}">
                      <a16:colId xmlns:a16="http://schemas.microsoft.com/office/drawing/2014/main" val="2335875205"/>
                    </a:ext>
                  </a:extLst>
                </a:gridCol>
                <a:gridCol w="1686454">
                  <a:extLst>
                    <a:ext uri="{9D8B030D-6E8A-4147-A177-3AD203B41FA5}">
                      <a16:colId xmlns:a16="http://schemas.microsoft.com/office/drawing/2014/main" val="3587276049"/>
                    </a:ext>
                  </a:extLst>
                </a:gridCol>
              </a:tblGrid>
              <a:tr h="319362">
                <a:tc>
                  <a:txBody>
                    <a:bodyPr/>
                    <a:lstStyle/>
                    <a:p>
                      <a:r>
                        <a:rPr lang="de-DE" dirty="0"/>
                        <a:t>Index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Key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1468651"/>
                  </a:ext>
                </a:extLst>
              </a:tr>
              <a:tr h="319362">
                <a:tc>
                  <a:txBody>
                    <a:bodyPr/>
                    <a:lstStyle/>
                    <a:p>
                      <a:r>
                        <a:rPr lang="de-D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'1'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1322350"/>
                  </a:ext>
                </a:extLst>
              </a:tr>
              <a:tr h="319362">
                <a:tc>
                  <a:txBody>
                    <a:bodyPr/>
                    <a:lstStyle/>
                    <a:p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&lt;</a:t>
                      </a:r>
                      <a:r>
                        <a:rPr lang="de-DE" dirty="0" err="1"/>
                        <a:t>empty</a:t>
                      </a:r>
                      <a:r>
                        <a:rPr lang="de-DE" dirty="0"/>
                        <a:t>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1858022"/>
                  </a:ext>
                </a:extLst>
              </a:tr>
              <a:tr h="319362">
                <a:tc>
                  <a:txBody>
                    <a:bodyPr/>
                    <a:lstStyle/>
                    <a:p>
                      <a:r>
                        <a:rPr lang="de-DE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&lt;</a:t>
                      </a:r>
                      <a:r>
                        <a:rPr lang="de-DE" dirty="0" err="1"/>
                        <a:t>empty</a:t>
                      </a:r>
                      <a:r>
                        <a:rPr lang="de-DE" dirty="0"/>
                        <a:t>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7515880"/>
                  </a:ext>
                </a:extLst>
              </a:tr>
              <a:tr h="319362">
                <a:tc>
                  <a:txBody>
                    <a:bodyPr/>
                    <a:lstStyle/>
                    <a:p>
                      <a:r>
                        <a:rPr lang="de-DE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'3'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7439104"/>
                  </a:ext>
                </a:extLst>
              </a:tr>
              <a:tr h="319362">
                <a:tc>
                  <a:txBody>
                    <a:bodyPr/>
                    <a:lstStyle/>
                    <a:p>
                      <a:r>
                        <a:rPr lang="de-DE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'2'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4956450"/>
                  </a:ext>
                </a:extLst>
              </a:tr>
              <a:tr h="319362">
                <a:tc>
                  <a:txBody>
                    <a:bodyPr/>
                    <a:lstStyle/>
                    <a:p>
                      <a:r>
                        <a:rPr lang="de-DE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&lt;</a:t>
                      </a:r>
                      <a:r>
                        <a:rPr lang="de-DE" dirty="0" err="1"/>
                        <a:t>empty</a:t>
                      </a:r>
                      <a:r>
                        <a:rPr lang="de-DE" dirty="0"/>
                        <a:t>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4229459"/>
                  </a:ext>
                </a:extLst>
              </a:tr>
              <a:tr h="319362">
                <a:tc>
                  <a:txBody>
                    <a:bodyPr/>
                    <a:lstStyle/>
                    <a:p>
                      <a:r>
                        <a:rPr lang="de-DE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&lt;</a:t>
                      </a:r>
                      <a:r>
                        <a:rPr lang="de-DE" dirty="0" err="1"/>
                        <a:t>empty</a:t>
                      </a:r>
                      <a:r>
                        <a:rPr lang="de-DE" dirty="0"/>
                        <a:t>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6022091"/>
                  </a:ext>
                </a:extLst>
              </a:tr>
              <a:tr h="319362">
                <a:tc>
                  <a:txBody>
                    <a:bodyPr/>
                    <a:lstStyle/>
                    <a:p>
                      <a:r>
                        <a:rPr lang="de-DE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'0'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39450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0750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022884-8BD5-4DFA-B962-270183071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Making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dictionary</a:t>
            </a:r>
            <a:r>
              <a:rPr lang="de-DE" dirty="0"/>
              <a:t> </a:t>
            </a:r>
            <a:r>
              <a:rPr lang="de-DE" dirty="0" err="1"/>
              <a:t>ordered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CDF86B7-CBC0-46D4-B9AA-FCDC7E025B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r>
              <a:rPr lang="de-DE" dirty="0"/>
              <a:t>Keep </a:t>
            </a:r>
            <a:r>
              <a:rPr lang="de-DE" dirty="0" err="1"/>
              <a:t>items</a:t>
            </a:r>
            <a:r>
              <a:rPr lang="de-DE" dirty="0"/>
              <a:t> in </a:t>
            </a:r>
            <a:r>
              <a:rPr lang="de-DE" dirty="0" err="1"/>
              <a:t>insertion</a:t>
            </a:r>
            <a:r>
              <a:rPr lang="de-DE" dirty="0"/>
              <a:t> </a:t>
            </a:r>
            <a:r>
              <a:rPr lang="de-DE" dirty="0" err="1"/>
              <a:t>order</a:t>
            </a:r>
            <a:r>
              <a:rPr lang="de-DE" dirty="0"/>
              <a:t> (like in a </a:t>
            </a:r>
            <a:r>
              <a:rPr lang="de-DE" dirty="0" err="1"/>
              <a:t>list</a:t>
            </a:r>
            <a:r>
              <a:rPr lang="de-DE" dirty="0"/>
              <a:t> </a:t>
            </a:r>
            <a:r>
              <a:rPr lang="de-DE" dirty="0" err="1"/>
              <a:t>where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/</a:t>
            </a:r>
            <a:r>
              <a:rPr lang="de-DE" dirty="0" err="1"/>
              <a:t>append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end)</a:t>
            </a:r>
          </a:p>
          <a:p>
            <a:endParaRPr lang="de-DE" dirty="0"/>
          </a:p>
          <a:p>
            <a:r>
              <a:rPr lang="de-DE" dirty="0" err="1"/>
              <a:t>Possibilities</a:t>
            </a:r>
            <a:r>
              <a:rPr lang="de-DE" dirty="0"/>
              <a:t>:</a:t>
            </a:r>
          </a:p>
          <a:p>
            <a:pPr lvl="1"/>
            <a:r>
              <a:rPr lang="de-DE" dirty="0" err="1"/>
              <a:t>Maintain</a:t>
            </a:r>
            <a:r>
              <a:rPr lang="de-DE" dirty="0"/>
              <a:t> </a:t>
            </a:r>
            <a:r>
              <a:rPr lang="de-DE" dirty="0" err="1"/>
              <a:t>ordered</a:t>
            </a:r>
            <a:r>
              <a:rPr lang="de-DE" dirty="0"/>
              <a:t> </a:t>
            </a:r>
            <a:r>
              <a:rPr lang="de-DE" dirty="0" err="1"/>
              <a:t>key</a:t>
            </a:r>
            <a:r>
              <a:rPr lang="de-DE" dirty="0"/>
              <a:t> List (</a:t>
            </a:r>
            <a:r>
              <a:rPr lang="de-DE" dirty="0" err="1"/>
              <a:t>this</a:t>
            </a:r>
            <a:r>
              <a:rPr lang="de-DE" dirty="0"/>
              <a:t> was </a:t>
            </a:r>
            <a:r>
              <a:rPr lang="de-DE" dirty="0" err="1"/>
              <a:t>done</a:t>
            </a:r>
            <a:r>
              <a:rPr lang="de-DE" dirty="0"/>
              <a:t> in Spring4D 1.2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TOrderedDictionary</a:t>
            </a:r>
            <a:r>
              <a:rPr lang="de-DE" dirty="0"/>
              <a:t>)</a:t>
            </a:r>
          </a:p>
          <a:p>
            <a:pPr lvl="1"/>
            <a:r>
              <a:rPr lang="de-DE" dirty="0"/>
              <a:t>Add </a:t>
            </a:r>
            <a:r>
              <a:rPr lang="de-DE" dirty="0" err="1"/>
              <a:t>previous</a:t>
            </a:r>
            <a:r>
              <a:rPr lang="de-DE" dirty="0"/>
              <a:t> and </a:t>
            </a:r>
            <a:r>
              <a:rPr lang="de-DE" dirty="0" err="1"/>
              <a:t>next</a:t>
            </a:r>
            <a:r>
              <a:rPr lang="de-DE" dirty="0"/>
              <a:t> </a:t>
            </a:r>
            <a:r>
              <a:rPr lang="de-DE" dirty="0" err="1"/>
              <a:t>pointers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buckets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maintain</a:t>
            </a:r>
            <a:r>
              <a:rPr lang="de-DE" dirty="0"/>
              <a:t> </a:t>
            </a:r>
            <a:r>
              <a:rPr lang="de-DE" dirty="0" err="1"/>
              <a:t>order</a:t>
            </a:r>
            <a:r>
              <a:rPr lang="de-DE" dirty="0"/>
              <a:t> (</a:t>
            </a:r>
            <a:r>
              <a:rPr lang="de-DE" dirty="0" err="1"/>
              <a:t>LinkedHashMap</a:t>
            </a:r>
            <a:r>
              <a:rPr lang="de-DE" dirty="0"/>
              <a:t>&lt;K,V&gt; </a:t>
            </a:r>
            <a:r>
              <a:rPr lang="de-DE" dirty="0" err="1"/>
              <a:t>from</a:t>
            </a:r>
            <a:r>
              <a:rPr lang="de-DE" dirty="0"/>
              <a:t> Java)</a:t>
            </a:r>
          </a:p>
          <a:p>
            <a:pPr lvl="1"/>
            <a:r>
              <a:rPr lang="en-US" dirty="0"/>
              <a:t>Split content into two arrays (</a:t>
            </a:r>
            <a:r>
              <a:rPr lang="en-US" dirty="0" err="1"/>
              <a:t>dict</a:t>
            </a:r>
            <a:r>
              <a:rPr lang="en-US" dirty="0"/>
              <a:t> in Python 3.6) </a:t>
            </a:r>
          </a:p>
          <a:p>
            <a:pPr lvl="2"/>
            <a:r>
              <a:rPr lang="en-US" i="1" dirty="0"/>
              <a:t>item array</a:t>
            </a:r>
            <a:r>
              <a:rPr lang="en-US" dirty="0"/>
              <a:t> holding the key/value pairs </a:t>
            </a:r>
          </a:p>
          <a:p>
            <a:pPr lvl="2"/>
            <a:r>
              <a:rPr lang="en-US" i="1" dirty="0"/>
              <a:t>bucket array</a:t>
            </a:r>
            <a:r>
              <a:rPr lang="en-US" dirty="0"/>
              <a:t> containing the indexes of entries in the item array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46432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E77F6B-6A8B-4413-BA12-8F7CDABDC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Structure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new</a:t>
            </a:r>
            <a:r>
              <a:rPr lang="de-DE" dirty="0"/>
              <a:t> </a:t>
            </a:r>
            <a:r>
              <a:rPr lang="de-DE" dirty="0" err="1"/>
              <a:t>dictionary</a:t>
            </a:r>
            <a:endParaRPr lang="de-DE" dirty="0"/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5B2B122C-B651-454D-9DB2-52B6B72F86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4314116"/>
              </p:ext>
            </p:extLst>
          </p:nvPr>
        </p:nvGraphicFramePr>
        <p:xfrm>
          <a:off x="1097280" y="2117755"/>
          <a:ext cx="3786122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3061">
                  <a:extLst>
                    <a:ext uri="{9D8B030D-6E8A-4147-A177-3AD203B41FA5}">
                      <a16:colId xmlns:a16="http://schemas.microsoft.com/office/drawing/2014/main" val="4136787221"/>
                    </a:ext>
                  </a:extLst>
                </a:gridCol>
                <a:gridCol w="1893061">
                  <a:extLst>
                    <a:ext uri="{9D8B030D-6E8A-4147-A177-3AD203B41FA5}">
                      <a16:colId xmlns:a16="http://schemas.microsoft.com/office/drawing/2014/main" val="1546001895"/>
                    </a:ext>
                  </a:extLst>
                </a:gridCol>
              </a:tblGrid>
              <a:tr h="352089">
                <a:tc>
                  <a:txBody>
                    <a:bodyPr/>
                    <a:lstStyle/>
                    <a:p>
                      <a:r>
                        <a:rPr lang="de-DE" dirty="0" err="1"/>
                        <a:t>Bucket</a:t>
                      </a:r>
                      <a:r>
                        <a:rPr lang="de-DE" dirty="0"/>
                        <a:t> Index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Item Index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6811425"/>
                  </a:ext>
                </a:extLst>
              </a:tr>
              <a:tr h="352089">
                <a:tc>
                  <a:txBody>
                    <a:bodyPr/>
                    <a:lstStyle/>
                    <a:p>
                      <a:r>
                        <a:rPr lang="de-D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0375088"/>
                  </a:ext>
                </a:extLst>
              </a:tr>
              <a:tr h="352089">
                <a:tc>
                  <a:txBody>
                    <a:bodyPr/>
                    <a:lstStyle/>
                    <a:p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&lt;</a:t>
                      </a:r>
                      <a:r>
                        <a:rPr lang="de-DE" dirty="0" err="1"/>
                        <a:t>empty</a:t>
                      </a:r>
                      <a:r>
                        <a:rPr lang="de-DE" dirty="0"/>
                        <a:t>&gt;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9559387"/>
                  </a:ext>
                </a:extLst>
              </a:tr>
              <a:tr h="352089">
                <a:tc>
                  <a:txBody>
                    <a:bodyPr/>
                    <a:lstStyle/>
                    <a:p>
                      <a:r>
                        <a:rPr lang="de-DE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&lt;</a:t>
                      </a:r>
                      <a:r>
                        <a:rPr lang="de-DE" dirty="0" err="1"/>
                        <a:t>empty</a:t>
                      </a:r>
                      <a:r>
                        <a:rPr lang="de-DE" dirty="0"/>
                        <a:t>&gt;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1698779"/>
                  </a:ext>
                </a:extLst>
              </a:tr>
              <a:tr h="352089">
                <a:tc>
                  <a:txBody>
                    <a:bodyPr/>
                    <a:lstStyle/>
                    <a:p>
                      <a:r>
                        <a:rPr lang="de-DE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0863321"/>
                  </a:ext>
                </a:extLst>
              </a:tr>
              <a:tr h="352089">
                <a:tc>
                  <a:txBody>
                    <a:bodyPr/>
                    <a:lstStyle/>
                    <a:p>
                      <a:r>
                        <a:rPr lang="de-DE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813008"/>
                  </a:ext>
                </a:extLst>
              </a:tr>
              <a:tr h="352089">
                <a:tc>
                  <a:txBody>
                    <a:bodyPr/>
                    <a:lstStyle/>
                    <a:p>
                      <a:r>
                        <a:rPr lang="de-DE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&lt;</a:t>
                      </a:r>
                      <a:r>
                        <a:rPr lang="de-DE" dirty="0" err="1"/>
                        <a:t>empty</a:t>
                      </a:r>
                      <a:r>
                        <a:rPr lang="de-DE" dirty="0"/>
                        <a:t>&gt;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0235953"/>
                  </a:ext>
                </a:extLst>
              </a:tr>
              <a:tr h="352089">
                <a:tc>
                  <a:txBody>
                    <a:bodyPr/>
                    <a:lstStyle/>
                    <a:p>
                      <a:r>
                        <a:rPr lang="de-DE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4136121"/>
                  </a:ext>
                </a:extLst>
              </a:tr>
              <a:tr h="352089">
                <a:tc>
                  <a:txBody>
                    <a:bodyPr/>
                    <a:lstStyle/>
                    <a:p>
                      <a:r>
                        <a:rPr lang="de-DE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&lt;</a:t>
                      </a:r>
                      <a:r>
                        <a:rPr lang="de-DE" dirty="0" err="1"/>
                        <a:t>empty</a:t>
                      </a:r>
                      <a:r>
                        <a:rPr lang="de-DE" dirty="0"/>
                        <a:t>&gt;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7208490"/>
                  </a:ext>
                </a:extLst>
              </a:tr>
            </a:tbl>
          </a:graphicData>
        </a:graphic>
      </p:graphicFrame>
      <p:graphicFrame>
        <p:nvGraphicFramePr>
          <p:cNvPr id="5" name="Inhaltsplatzhalter 3">
            <a:extLst>
              <a:ext uri="{FF2B5EF4-FFF2-40B4-BE49-F238E27FC236}">
                <a16:creationId xmlns:a16="http://schemas.microsoft.com/office/drawing/2014/main" id="{B686F80D-F7E7-4EE8-BCAE-210597A2068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9106651"/>
              </p:ext>
            </p:extLst>
          </p:nvPr>
        </p:nvGraphicFramePr>
        <p:xfrm>
          <a:off x="6096000" y="2117755"/>
          <a:ext cx="3786123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2041">
                  <a:extLst>
                    <a:ext uri="{9D8B030D-6E8A-4147-A177-3AD203B41FA5}">
                      <a16:colId xmlns:a16="http://schemas.microsoft.com/office/drawing/2014/main" val="4136787221"/>
                    </a:ext>
                  </a:extLst>
                </a:gridCol>
                <a:gridCol w="1262041">
                  <a:extLst>
                    <a:ext uri="{9D8B030D-6E8A-4147-A177-3AD203B41FA5}">
                      <a16:colId xmlns:a16="http://schemas.microsoft.com/office/drawing/2014/main" val="1546001895"/>
                    </a:ext>
                  </a:extLst>
                </a:gridCol>
                <a:gridCol w="1262041">
                  <a:extLst>
                    <a:ext uri="{9D8B030D-6E8A-4147-A177-3AD203B41FA5}">
                      <a16:colId xmlns:a16="http://schemas.microsoft.com/office/drawing/2014/main" val="334793650"/>
                    </a:ext>
                  </a:extLst>
                </a:gridCol>
              </a:tblGrid>
              <a:tr h="352089">
                <a:tc>
                  <a:txBody>
                    <a:bodyPr/>
                    <a:lstStyle/>
                    <a:p>
                      <a:r>
                        <a:rPr lang="de-DE" dirty="0"/>
                        <a:t>Item Index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Key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6811425"/>
                  </a:ext>
                </a:extLst>
              </a:tr>
              <a:tr h="352089">
                <a:tc>
                  <a:txBody>
                    <a:bodyPr/>
                    <a:lstStyle/>
                    <a:p>
                      <a:r>
                        <a:rPr lang="de-D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'0'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0375088"/>
                  </a:ext>
                </a:extLst>
              </a:tr>
              <a:tr h="352089">
                <a:tc>
                  <a:txBody>
                    <a:bodyPr/>
                    <a:lstStyle/>
                    <a:p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'1'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9559387"/>
                  </a:ext>
                </a:extLst>
              </a:tr>
              <a:tr h="352089">
                <a:tc>
                  <a:txBody>
                    <a:bodyPr/>
                    <a:lstStyle/>
                    <a:p>
                      <a:r>
                        <a:rPr lang="de-DE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'2'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1698779"/>
                  </a:ext>
                </a:extLst>
              </a:tr>
              <a:tr h="352089">
                <a:tc>
                  <a:txBody>
                    <a:bodyPr/>
                    <a:lstStyle/>
                    <a:p>
                      <a:r>
                        <a:rPr lang="de-DE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'3'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08633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8473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14A6E9-8A14-4DBC-8460-27917847D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Performance </a:t>
            </a:r>
            <a:r>
              <a:rPr lang="de-DE" dirty="0" err="1"/>
              <a:t>considerations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B8F3C0A-6BF4-4221-B6B7-BC918B27FF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r>
              <a:rPr lang="de-DE" dirty="0"/>
              <a:t>Store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hash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items</a:t>
            </a:r>
            <a:r>
              <a:rPr lang="de-DE" dirty="0"/>
              <a:t> </a:t>
            </a:r>
            <a:r>
              <a:rPr lang="de-DE" dirty="0" err="1"/>
              <a:t>array</a:t>
            </a:r>
            <a:endParaRPr lang="de-DE" dirty="0"/>
          </a:p>
          <a:p>
            <a:pPr lvl="1"/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hash</a:t>
            </a:r>
            <a:r>
              <a:rPr lang="de-DE" dirty="0"/>
              <a:t> </a:t>
            </a:r>
            <a:r>
              <a:rPr lang="de-DE" dirty="0" err="1"/>
              <a:t>values</a:t>
            </a:r>
            <a:r>
              <a:rPr lang="de-DE" dirty="0"/>
              <a:t> </a:t>
            </a:r>
            <a:r>
              <a:rPr lang="de-DE" dirty="0" err="1"/>
              <a:t>differ</a:t>
            </a:r>
            <a:r>
              <a:rPr lang="de-DE" dirty="0"/>
              <a:t> </a:t>
            </a:r>
            <a:r>
              <a:rPr lang="de-DE" dirty="0" err="1"/>
              <a:t>items</a:t>
            </a:r>
            <a:r>
              <a:rPr lang="de-DE" dirty="0"/>
              <a:t> </a:t>
            </a:r>
            <a:r>
              <a:rPr lang="de-DE" dirty="0" err="1"/>
              <a:t>cannot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equal</a:t>
            </a:r>
            <a:r>
              <a:rPr lang="de-DE" dirty="0"/>
              <a:t> (</a:t>
            </a:r>
            <a:r>
              <a:rPr lang="de-DE" dirty="0" err="1"/>
              <a:t>comparing</a:t>
            </a:r>
            <a:r>
              <a:rPr lang="de-DE" dirty="0"/>
              <a:t> </a:t>
            </a:r>
            <a:r>
              <a:rPr lang="de-DE" dirty="0" err="1"/>
              <a:t>hashes</a:t>
            </a:r>
            <a:r>
              <a:rPr lang="de-DE" dirty="0"/>
              <a:t> </a:t>
            </a: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faster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item </a:t>
            </a:r>
            <a:r>
              <a:rPr lang="de-DE" dirty="0" err="1"/>
              <a:t>comparison</a:t>
            </a:r>
            <a:r>
              <a:rPr lang="de-DE" dirty="0"/>
              <a:t>)</a:t>
            </a:r>
          </a:p>
          <a:p>
            <a:endParaRPr lang="de-DE" dirty="0"/>
          </a:p>
          <a:p>
            <a:r>
              <a:rPr lang="de-DE" dirty="0" err="1"/>
              <a:t>Indirection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affecting</a:t>
            </a:r>
            <a:r>
              <a:rPr lang="de-DE" dirty="0"/>
              <a:t> </a:t>
            </a:r>
            <a:r>
              <a:rPr lang="de-DE" dirty="0" err="1"/>
              <a:t>performance</a:t>
            </a:r>
            <a:endParaRPr lang="de-DE" dirty="0"/>
          </a:p>
          <a:p>
            <a:pPr lvl="1"/>
            <a:r>
              <a:rPr lang="de-DE" dirty="0"/>
              <a:t>Solution: </a:t>
            </a:r>
            <a:r>
              <a:rPr lang="de-DE" dirty="0" err="1"/>
              <a:t>using</a:t>
            </a:r>
            <a:r>
              <a:rPr lang="de-DE" dirty="0"/>
              <a:t> </a:t>
            </a:r>
            <a:r>
              <a:rPr lang="de-DE" dirty="0" err="1"/>
              <a:t>some</a:t>
            </a:r>
            <a:r>
              <a:rPr lang="de-DE" dirty="0"/>
              <a:t> </a:t>
            </a:r>
            <a:r>
              <a:rPr lang="de-DE" dirty="0" err="1"/>
              <a:t>bytes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i="1" dirty="0" err="1"/>
              <a:t>ItemIndex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HashCode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302997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Thank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very</a:t>
            </a:r>
            <a:r>
              <a:rPr lang="de-DE" dirty="0"/>
              <a:t> </a:t>
            </a:r>
            <a:r>
              <a:rPr lang="de-DE" dirty="0" err="1"/>
              <a:t>much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attention</a:t>
            </a:r>
            <a:r>
              <a:rPr lang="de-DE" dirty="0"/>
              <a:t>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marL="0" indent="0" algn="ctr">
              <a:buNone/>
            </a:pPr>
            <a:r>
              <a:rPr lang="en-US" dirty="0"/>
              <a:t>Questions</a:t>
            </a:r>
            <a:r>
              <a:rPr lang="de-DE" dirty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347254"/>
      </p:ext>
    </p:extLst>
  </p:cSld>
  <p:clrMapOvr>
    <a:masterClrMapping/>
  </p:clrMapOvr>
</p:sld>
</file>

<file path=ppt/theme/theme1.xml><?xml version="1.0" encoding="utf-8"?>
<a:theme xmlns:a="http://schemas.openxmlformats.org/drawingml/2006/main" name="Rückblick">
  <a:themeElements>
    <a:clrScheme name="Grüngelb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Rückblick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ückblick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462</Words>
  <Application>Microsoft Office PowerPoint</Application>
  <PresentationFormat>Breitbild</PresentationFormat>
  <Paragraphs>147</Paragraphs>
  <Slides>9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2" baseType="lpstr">
      <vt:lpstr>Calibri</vt:lpstr>
      <vt:lpstr>Calibri Light</vt:lpstr>
      <vt:lpstr>Rückblick</vt:lpstr>
      <vt:lpstr>Efficient data structures in Delphi –  reimplementing a dictionary</vt:lpstr>
      <vt:lpstr>About me</vt:lpstr>
      <vt:lpstr>What is a hash table?</vt:lpstr>
      <vt:lpstr>TDictionary&lt;TKey,TValue&gt; from RTL</vt:lpstr>
      <vt:lpstr>Structure of the RTL Hash table</vt:lpstr>
      <vt:lpstr>Making the dictionary ordered</vt:lpstr>
      <vt:lpstr>Structure of the new dictionary</vt:lpstr>
      <vt:lpstr>Performance considerations</vt:lpstr>
      <vt:lpstr>Thank you very much for your attention!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Stefan</dc:creator>
  <cp:lastModifiedBy>Stefan Glienke</cp:lastModifiedBy>
  <cp:revision>45</cp:revision>
  <dcterms:created xsi:type="dcterms:W3CDTF">2013-07-15T20:26:40Z</dcterms:created>
  <dcterms:modified xsi:type="dcterms:W3CDTF">2018-06-07T09:25:46Z</dcterms:modified>
</cp:coreProperties>
</file>